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y="5143500" cx="9144000"/>
  <p:notesSz cx="6858000" cy="9144000"/>
  <p:embeddedFontLst>
    <p:embeddedFont>
      <p:font typeface="Raleway"/>
      <p:regular r:id="rId53"/>
      <p:bold r:id="rId54"/>
      <p:italic r:id="rId55"/>
      <p:boldItalic r:id="rId56"/>
    </p:embeddedFont>
    <p:embeddedFont>
      <p:font typeface="Roboto"/>
      <p:regular r:id="rId57"/>
      <p:bold r:id="rId58"/>
      <p:italic r:id="rId59"/>
      <p:boldItalic r:id="rId60"/>
    </p:embeddedFont>
    <p:embeddedFont>
      <p:font typeface="Nunito"/>
      <p:regular r:id="rId61"/>
      <p:bold r:id="rId62"/>
      <p:italic r:id="rId63"/>
      <p:boldItalic r:id="rId64"/>
    </p:embeddedFont>
    <p:embeddedFont>
      <p:font typeface="Lato"/>
      <p:regular r:id="rId65"/>
      <p:bold r:id="rId66"/>
      <p:italic r:id="rId67"/>
      <p:boldItalic r:id="rId68"/>
    </p:embeddedFont>
    <p:embeddedFont>
      <p:font typeface="Montserrat"/>
      <p:regular r:id="rId69"/>
      <p:bold r:id="rId70"/>
      <p:italic r:id="rId71"/>
      <p:boldItalic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54B2852-8EC5-4347-B6F0-8241262DB539}">
  <a:tblStyle styleId="{554B2852-8EC5-4347-B6F0-8241262DB539}"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2" Type="http://schemas.openxmlformats.org/officeDocument/2006/relationships/font" Target="fonts/Montserrat-bold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Montserrat-italic.fntdata"/><Relationship Id="rId70" Type="http://schemas.openxmlformats.org/officeDocument/2006/relationships/font" Target="fonts/Montserrat-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Nunito-bold.fntdata"/><Relationship Id="rId61" Type="http://schemas.openxmlformats.org/officeDocument/2006/relationships/font" Target="fonts/Nunito-regular.fntdata"/><Relationship Id="rId20" Type="http://schemas.openxmlformats.org/officeDocument/2006/relationships/slide" Target="slides/slide14.xml"/><Relationship Id="rId64" Type="http://schemas.openxmlformats.org/officeDocument/2006/relationships/font" Target="fonts/Nunito-boldItalic.fntdata"/><Relationship Id="rId63" Type="http://schemas.openxmlformats.org/officeDocument/2006/relationships/font" Target="fonts/Nunito-italic.fntdata"/><Relationship Id="rId22" Type="http://schemas.openxmlformats.org/officeDocument/2006/relationships/slide" Target="slides/slide16.xml"/><Relationship Id="rId66" Type="http://schemas.openxmlformats.org/officeDocument/2006/relationships/font" Target="fonts/Lato-bold.fntdata"/><Relationship Id="rId21" Type="http://schemas.openxmlformats.org/officeDocument/2006/relationships/slide" Target="slides/slide15.xml"/><Relationship Id="rId65" Type="http://schemas.openxmlformats.org/officeDocument/2006/relationships/font" Target="fonts/Lato-regular.fntdata"/><Relationship Id="rId24" Type="http://schemas.openxmlformats.org/officeDocument/2006/relationships/slide" Target="slides/slide18.xml"/><Relationship Id="rId68" Type="http://schemas.openxmlformats.org/officeDocument/2006/relationships/font" Target="fonts/Lato-boldItalic.fntdata"/><Relationship Id="rId23" Type="http://schemas.openxmlformats.org/officeDocument/2006/relationships/slide" Target="slides/slide17.xml"/><Relationship Id="rId67" Type="http://schemas.openxmlformats.org/officeDocument/2006/relationships/font" Target="fonts/Lato-italic.fntdata"/><Relationship Id="rId60" Type="http://schemas.openxmlformats.org/officeDocument/2006/relationships/font" Target="fonts/Roboto-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ontserrat-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Raleway-regular.fntdata"/><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Raleway-italic.fntdata"/><Relationship Id="rId10" Type="http://schemas.openxmlformats.org/officeDocument/2006/relationships/slide" Target="slides/slide4.xml"/><Relationship Id="rId54" Type="http://schemas.openxmlformats.org/officeDocument/2006/relationships/font" Target="fonts/Raleway-bold.fntdata"/><Relationship Id="rId13" Type="http://schemas.openxmlformats.org/officeDocument/2006/relationships/slide" Target="slides/slide7.xml"/><Relationship Id="rId57" Type="http://schemas.openxmlformats.org/officeDocument/2006/relationships/font" Target="fonts/Roboto-regular.fntdata"/><Relationship Id="rId12" Type="http://schemas.openxmlformats.org/officeDocument/2006/relationships/slide" Target="slides/slide6.xml"/><Relationship Id="rId56" Type="http://schemas.openxmlformats.org/officeDocument/2006/relationships/font" Target="fonts/Raleway-boldItalic.fntdata"/><Relationship Id="rId15" Type="http://schemas.openxmlformats.org/officeDocument/2006/relationships/slide" Target="slides/slide9.xml"/><Relationship Id="rId59" Type="http://schemas.openxmlformats.org/officeDocument/2006/relationships/font" Target="fonts/Roboto-italic.fntdata"/><Relationship Id="rId14" Type="http://schemas.openxmlformats.org/officeDocument/2006/relationships/slide" Target="slides/slide8.xml"/><Relationship Id="rId58" Type="http://schemas.openxmlformats.org/officeDocument/2006/relationships/font" Target="fonts/Roboto-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gif>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effcf566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geffcf5666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2686f8c548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g12686f8c548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2686f8c548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12686f8c548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4637ba169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g14637ba169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384b6e4090_1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1384b6e4090_1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2686f8c548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g12686f8c548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384b6e4090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1384b6e4090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f6a9703e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gf6a9703ee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38682a609f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38682a609f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46f6d9aa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146f6d9aa2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382cbd513e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1382cbd513e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382cbd513e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1382cbd513e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382cbd513e_0_1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1382cbd513e_0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382cbd513e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1382cbd513e_0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382cbd513e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g1382cbd513e_0_2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382cbd513e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g1382cbd513e_0_2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382cbd513e_0_2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g1382cbd513e_0_2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382cbd513e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1382cbd513e_0_2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382cbd513e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3" name="Google Shape;343;g1382cbd513e_0_2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382cbd513e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7" name="Google Shape;357;g1382cbd513e_0_2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382cbd51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g1382cbd513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382cbd513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g1382cbd513e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382cbd513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g1382cbd513e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382cbd513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g1382cbd513e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38682a609f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g138682a609f_1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138682a609f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g138682a609f_1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1384b6e4090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g1384b6e4090_1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384b6e4090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g1384b6e4090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1382cbd513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0" name="Google Shape;430;g1382cbd513e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6" name="Google Shape;436;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11"/>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
          <p:cNvGrpSpPr/>
          <p:nvPr/>
        </p:nvGrpSpPr>
        <p:grpSpPr>
          <a:xfrm>
            <a:off x="830392" y="1191256"/>
            <a:ext cx="745763" cy="45826"/>
            <a:chOff x="4580561" y="2589004"/>
            <a:chExt cx="1064464" cy="25200"/>
          </a:xfrm>
        </p:grpSpPr>
        <p:sp>
          <p:nvSpPr>
            <p:cNvPr id="20" name="Google Shape;20;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3"/>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4"/>
          <p:cNvGrpSpPr/>
          <p:nvPr/>
        </p:nvGrpSpPr>
        <p:grpSpPr>
          <a:xfrm>
            <a:off x="830392" y="1191256"/>
            <a:ext cx="745763" cy="45826"/>
            <a:chOff x="4580561" y="2589004"/>
            <a:chExt cx="1064464" cy="25200"/>
          </a:xfrm>
        </p:grpSpPr>
        <p:sp>
          <p:nvSpPr>
            <p:cNvPr id="27" name="Google Shape;27;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4"/>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5"/>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6"/>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7"/>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8"/>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9"/>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juanignaciocavalieri@gmail.com" TargetMode="External"/><Relationship Id="rId4" Type="http://schemas.openxmlformats.org/officeDocument/2006/relationships/hyperlink" Target="mailto:juanignaciocornet@gmail.com" TargetMode="External"/><Relationship Id="rId5" Type="http://schemas.openxmlformats.org/officeDocument/2006/relationships/hyperlink" Target="mailto:khodadad.pakdaman@gmail.com" TargetMode="External"/><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cityscapes-dataset.com/dataset-overview/#features" TargetMode="Externa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cityscapes-dataset.com/dataset-overview/#features" TargetMode="Externa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gaugan.org/gaugan2/" TargetMode="Externa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nvlabs.github.io/instant-ngp/" TargetMode="External"/><Relationship Id="rId4" Type="http://schemas.openxmlformats.org/officeDocument/2006/relationships/image" Target="../media/image24.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github.com/xinntao/Real-ESRGAN" TargetMode="Externa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github.com/jantic/DeOldify" TargetMode="Externa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9.png"/><Relationship Id="rId4" Type="http://schemas.openxmlformats.org/officeDocument/2006/relationships/hyperlink" Target="https://openai.com/dall-e-2/"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stability.ai/blog/stable-diffusion-public-release" TargetMode="External"/><Relationship Id="rId4" Type="http://schemas.openxmlformats.org/officeDocument/2006/relationships/hyperlink" Target="https://github.com/CompVis/stable-diffusion" TargetMode="External"/><Relationship Id="rId5" Type="http://schemas.openxmlformats.org/officeDocument/2006/relationships/hyperlink" Target="https://colab.research.google.com/github/huggingface/notebooks/blob/main/diffusers/stable_diffusion.ipynb" TargetMode="External"/><Relationship Id="rId6"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yann.lecun.com/exdb/publis/pdf/lecun-01a.pdf"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7.png"/><Relationship Id="rId4" Type="http://schemas.openxmlformats.org/officeDocument/2006/relationships/image" Target="../media/image23.png"/><Relationship Id="rId5"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5.gif"/><Relationship Id="rId4"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8.png"/><Relationship Id="rId4" Type="http://schemas.openxmlformats.org/officeDocument/2006/relationships/image" Target="../media/image25.png"/><Relationship Id="rId5"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hyperlink" Target="https://proceedings.neurips.cc/paper/2012/file/c399862d3b9d6b76c8436e924a68c45b-Paper.pdf" TargetMode="External"/><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7.png"/><Relationship Id="rId4" Type="http://schemas.openxmlformats.org/officeDocument/2006/relationships/hyperlink" Target="https://towardsdatascience.com/illustrated-10-cnn-architectures-95d78ace614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hyperlink" Target="https://arxiv.org/pdf/1409.1556.pdf"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towardsdatascience.com/illustrated-10-cnn-architectures-95d78ace614d" TargetMode="External"/><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journalofbigdata.springeropen.com/track/pdf/10.1186/s40537-019-0197-0.pdf"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github.com/FIUBA-Posgrado-Inteligencia-Artificial/vision_computadora_II"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9.png"/><Relationship Id="rId4" Type="http://schemas.openxmlformats.org/officeDocument/2006/relationships/image" Target="../media/image4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3.png"/><Relationship Id="rId4" Type="http://schemas.openxmlformats.org/officeDocument/2006/relationships/image" Target="../media/image42.png"/><Relationship Id="rId5" Type="http://schemas.openxmlformats.org/officeDocument/2006/relationships/image" Target="../media/image37.png"/><Relationship Id="rId6" Type="http://schemas.openxmlformats.org/officeDocument/2006/relationships/image" Target="../media/image4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hyperlink" Target="https://colab.research.google.com/drive/166VGjUraC4-He6smp7dbUypSH7izSevk?usp=shari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szeliski.org/Book/" TargetMode="External"/><Relationship Id="rId4" Type="http://schemas.openxmlformats.org/officeDocument/2006/relationships/hyperlink" Target="https://www.deeplearningbook.org/" TargetMode="External"/><Relationship Id="rId5" Type="http://schemas.openxmlformats.org/officeDocument/2006/relationships/hyperlink" Target="http://d2l.ai/index.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jpg"/><Relationship Id="rId4" Type="http://schemas.openxmlformats.org/officeDocument/2006/relationships/image" Target="../media/image3.jpg"/><Relationship Id="rId9" Type="http://schemas.openxmlformats.org/officeDocument/2006/relationships/hyperlink" Target="https://www.image-net.org/update-mar-11-2021.php" TargetMode="External"/><Relationship Id="rId5" Type="http://schemas.openxmlformats.org/officeDocument/2006/relationships/image" Target="../media/image9.png"/><Relationship Id="rId6" Type="http://schemas.openxmlformats.org/officeDocument/2006/relationships/hyperlink" Target="http://yann.lecun.com/exdb/mnist/" TargetMode="External"/><Relationship Id="rId7" Type="http://schemas.openxmlformats.org/officeDocument/2006/relationships/hyperlink" Target="https://github.com/zalandoresearch/fashion-mnist" TargetMode="External"/><Relationship Id="rId8" Type="http://schemas.openxmlformats.org/officeDocument/2006/relationships/hyperlink" Target="https://www.cs.toronto.edu/~kriz/cifar.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jpg"/><Relationship Id="rId4" Type="http://schemas.openxmlformats.org/officeDocument/2006/relationships/image" Target="../media/image16.png"/><Relationship Id="rId5" Type="http://schemas.openxmlformats.org/officeDocument/2006/relationships/hyperlink" Target="https://storage.googleapis.com/openimages/web/index.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cocodataset.org/#home" TargetMode="External"/><Relationship Id="rId4" Type="http://schemas.openxmlformats.org/officeDocument/2006/relationships/hyperlink" Target="http://host.robots.ox.ac.uk/pascal/VOC/" TargetMode="External"/><Relationship Id="rId5"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nvSpPr>
        <p:spPr>
          <a:xfrm>
            <a:off x="396150" y="1332700"/>
            <a:ext cx="85308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 sz="2200" u="none" cap="none" strike="noStrike">
                <a:solidFill>
                  <a:srgbClr val="000000"/>
                </a:solidFill>
                <a:latin typeface="Montserrat"/>
                <a:ea typeface="Montserrat"/>
                <a:cs typeface="Montserrat"/>
                <a:sym typeface="Montserrat"/>
              </a:rPr>
              <a:t>Visión por Computadora II - CEAI - FIUBA</a:t>
            </a:r>
            <a:endParaRPr b="1" i="0" sz="2200" u="none" cap="none" strike="noStrike">
              <a:solidFill>
                <a:srgbClr val="000000"/>
              </a:solidFill>
              <a:latin typeface="Montserrat"/>
              <a:ea typeface="Montserrat"/>
              <a:cs typeface="Montserrat"/>
              <a:sym typeface="Montserrat"/>
            </a:endParaRPr>
          </a:p>
        </p:txBody>
      </p:sp>
      <p:sp>
        <p:nvSpPr>
          <p:cNvPr id="87" name="Google Shape;87;p13"/>
          <p:cNvSpPr txBox="1"/>
          <p:nvPr/>
        </p:nvSpPr>
        <p:spPr>
          <a:xfrm>
            <a:off x="396150" y="3722100"/>
            <a:ext cx="81081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s" sz="1700" u="none" cap="none" strike="noStrike">
                <a:solidFill>
                  <a:srgbClr val="000000"/>
                </a:solidFill>
                <a:latin typeface="Montserrat"/>
                <a:ea typeface="Montserrat"/>
                <a:cs typeface="Montserrat"/>
                <a:sym typeface="Montserrat"/>
              </a:rPr>
              <a:t>Profesores:</a:t>
            </a:r>
            <a:endParaRPr b="0" i="0" sz="1700" u="none" cap="none" strike="noStrike">
              <a:solidFill>
                <a:srgbClr val="000000"/>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Cavalieri Juan Ignacio - </a:t>
            </a:r>
            <a:r>
              <a:rPr b="0" i="0" lang="es" sz="1700" u="sng" cap="none" strike="noStrike">
                <a:solidFill>
                  <a:schemeClr val="accent1"/>
                </a:solidFill>
                <a:latin typeface="Montserrat"/>
                <a:ea typeface="Montserrat"/>
                <a:cs typeface="Montserrat"/>
                <a:sym typeface="Montserrat"/>
                <a:hlinkClick r:id="rId3">
                  <a:extLst>
                    <a:ext uri="{A12FA001-AC4F-418D-AE19-62706E023703}">
                      <ahyp:hlinkClr val="tx"/>
                    </a:ext>
                  </a:extLst>
                </a:hlinkClick>
              </a:rPr>
              <a:t>juanignaciocavalieri@gmail.com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Cornet Juan Ignacio - </a:t>
            </a:r>
            <a:r>
              <a:rPr b="0" i="0" lang="es" sz="1700" u="sng" cap="none" strike="noStrike">
                <a:solidFill>
                  <a:schemeClr val="accent1"/>
                </a:solidFill>
                <a:latin typeface="Montserrat"/>
                <a:ea typeface="Montserrat"/>
                <a:cs typeface="Montserrat"/>
                <a:sym typeface="Montserrat"/>
                <a:hlinkClick r:id="rId4">
                  <a:extLst>
                    <a:ext uri="{A12FA001-AC4F-418D-AE19-62706E023703}">
                      <ahyp:hlinkClr val="tx"/>
                    </a:ext>
                  </a:extLst>
                </a:hlinkClick>
              </a:rPr>
              <a:t>juanignaciocornet@gmail.com</a:t>
            </a:r>
            <a:endParaRPr b="0" i="0" sz="1700" u="none" cap="none" strike="noStrike">
              <a:solidFill>
                <a:schemeClr val="accent1"/>
              </a:solidFill>
              <a:latin typeface="Montserrat"/>
              <a:ea typeface="Montserrat"/>
              <a:cs typeface="Montserrat"/>
              <a:sym typeface="Montserrat"/>
            </a:endParaRPr>
          </a:p>
          <a:p>
            <a:pPr indent="-336550" lvl="0" marL="457200" marR="0" rtl="0" algn="l">
              <a:lnSpc>
                <a:spcPct val="100000"/>
              </a:lnSpc>
              <a:spcBef>
                <a:spcPts val="0"/>
              </a:spcBef>
              <a:spcAft>
                <a:spcPts val="0"/>
              </a:spcAft>
              <a:buClr>
                <a:srgbClr val="000000"/>
              </a:buClr>
              <a:buSzPts val="1700"/>
              <a:buFont typeface="Montserrat"/>
              <a:buChar char="●"/>
            </a:pPr>
            <a:r>
              <a:rPr b="0" i="0" lang="es" sz="1700" u="none" cap="none" strike="noStrike">
                <a:solidFill>
                  <a:srgbClr val="000000"/>
                </a:solidFill>
                <a:latin typeface="Montserrat"/>
                <a:ea typeface="Montserrat"/>
                <a:cs typeface="Montserrat"/>
                <a:sym typeface="Montserrat"/>
              </a:rPr>
              <a:t>Seyed Pakdaman - </a:t>
            </a:r>
            <a:r>
              <a:rPr b="0" i="0" lang="es" sz="1700" u="sng" cap="none" strike="noStrike">
                <a:solidFill>
                  <a:schemeClr val="accent1"/>
                </a:solidFill>
                <a:latin typeface="Montserrat"/>
                <a:ea typeface="Montserrat"/>
                <a:cs typeface="Montserrat"/>
                <a:sym typeface="Montserrat"/>
                <a:hlinkClick r:id="rId5">
                  <a:extLst>
                    <a:ext uri="{A12FA001-AC4F-418D-AE19-62706E023703}">
                      <ahyp:hlinkClr val="tx"/>
                    </a:ext>
                  </a:extLst>
                </a:hlinkClick>
              </a:rPr>
              <a:t>khodadad.pakdaman@gmail.com</a:t>
            </a:r>
            <a:endParaRPr b="0" i="0" sz="1700" u="none" cap="none" strike="noStrike">
              <a:solidFill>
                <a:srgbClr val="000000"/>
              </a:solidFill>
              <a:latin typeface="Montserrat"/>
              <a:ea typeface="Montserrat"/>
              <a:cs typeface="Montserrat"/>
              <a:sym typeface="Montserrat"/>
            </a:endParaRPr>
          </a:p>
        </p:txBody>
      </p:sp>
      <p:pic>
        <p:nvPicPr>
          <p:cNvPr id="88" name="Google Shape;88;p13"/>
          <p:cNvPicPr preferRelativeResize="0"/>
          <p:nvPr/>
        </p:nvPicPr>
        <p:blipFill rotWithShape="1">
          <a:blip r:embed="rId6">
            <a:alphaModFix/>
          </a:blip>
          <a:srcRect b="0" l="0" r="0" t="0"/>
          <a:stretch/>
        </p:blipFill>
        <p:spPr>
          <a:xfrm>
            <a:off x="3128025" y="2193875"/>
            <a:ext cx="3067050" cy="14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Semántica (Semantic Segmentation)</a:t>
            </a:r>
            <a:endParaRPr sz="2400">
              <a:latin typeface="Montserrat"/>
              <a:ea typeface="Montserrat"/>
              <a:cs typeface="Montserrat"/>
              <a:sym typeface="Montserrat"/>
            </a:endParaRPr>
          </a:p>
        </p:txBody>
      </p:sp>
      <p:sp>
        <p:nvSpPr>
          <p:cNvPr id="153" name="Google Shape;153;p22"/>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54" name="Google Shape;154;p22"/>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La segmentación semántica consiste en asignarle una clase a cada uno de los pixeles de una imagen. Esto es útil para poder separar diversas zonas de la misma (grupos de pixeles) en regiones de interés que comparten las mismas características, es decir, pertenecen a la misma clase.</a:t>
            </a:r>
            <a:endParaRPr b="0" i="0" sz="1400" u="none" cap="none" strike="noStrike">
              <a:solidFill>
                <a:srgbClr val="000000"/>
              </a:solidFill>
              <a:latin typeface="Lato"/>
              <a:ea typeface="Lato"/>
              <a:cs typeface="Lato"/>
              <a:sym typeface="Lato"/>
            </a:endParaRPr>
          </a:p>
        </p:txBody>
      </p:sp>
      <p:pic>
        <p:nvPicPr>
          <p:cNvPr descr="https://miro.medium.com/max/1280/1*pKKYS17lOwPsreUVTak37g.png" id="155" name="Google Shape;155;p22"/>
          <p:cNvPicPr preferRelativeResize="0"/>
          <p:nvPr/>
        </p:nvPicPr>
        <p:blipFill rotWithShape="1">
          <a:blip r:embed="rId4">
            <a:alphaModFix/>
          </a:blip>
          <a:srcRect b="0" l="0" r="0" t="0"/>
          <a:stretch/>
        </p:blipFill>
        <p:spPr>
          <a:xfrm>
            <a:off x="2347385" y="2022608"/>
            <a:ext cx="4735080" cy="2707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0" y="585225"/>
            <a:ext cx="9019475"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2400">
                <a:latin typeface="Montserrat"/>
                <a:ea typeface="Montserrat"/>
                <a:cs typeface="Montserrat"/>
                <a:sym typeface="Montserrat"/>
              </a:rPr>
              <a:t>Segmentación de Instancias (Instance Segmentation)</a:t>
            </a:r>
            <a:endParaRPr sz="2400">
              <a:latin typeface="Montserrat"/>
              <a:ea typeface="Montserrat"/>
              <a:cs typeface="Montserrat"/>
              <a:sym typeface="Montserrat"/>
            </a:endParaRPr>
          </a:p>
        </p:txBody>
      </p:sp>
      <p:sp>
        <p:nvSpPr>
          <p:cNvPr id="161" name="Google Shape;161;p23"/>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COCO, Pascal VOC, Open Images, </a:t>
            </a:r>
            <a:r>
              <a:rPr lang="es" sz="1200" u="sng">
                <a:solidFill>
                  <a:schemeClr val="hlink"/>
                </a:solidFill>
                <a:latin typeface="Montserrat"/>
                <a:ea typeface="Montserrat"/>
                <a:cs typeface="Montserrat"/>
                <a:sym typeface="Montserrat"/>
                <a:hlinkClick r:id="rId3"/>
              </a:rPr>
              <a:t>Cityscapes</a:t>
            </a:r>
            <a:r>
              <a:rPr lang="es" sz="1200">
                <a:latin typeface="Montserrat"/>
                <a:ea typeface="Montserrat"/>
                <a:cs typeface="Montserrat"/>
                <a:sym typeface="Montserrat"/>
              </a:rPr>
              <a:t>,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62" name="Google Shape;162;p23"/>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Se la puede considerar como una combinación entre Segmentación Semántica y Detección de Objetos ya que, además de segmentar la imagen por clases se realiza una diferenciación entre los distintos objetos que pertenecen a una misma clase.</a:t>
            </a:r>
            <a:endParaRPr b="0" i="0" sz="1400" u="none" cap="none" strike="noStrike">
              <a:solidFill>
                <a:srgbClr val="000000"/>
              </a:solidFill>
              <a:latin typeface="Lato"/>
              <a:ea typeface="Lato"/>
              <a:cs typeface="Lato"/>
              <a:sym typeface="Lato"/>
            </a:endParaRPr>
          </a:p>
        </p:txBody>
      </p:sp>
      <p:pic>
        <p:nvPicPr>
          <p:cNvPr descr="The Confusing Metrics of AP and mAP for Object Detection / Instance  Segmentation | by Yanfeng Liu | Medium" id="163" name="Google Shape;163;p23"/>
          <p:cNvPicPr preferRelativeResize="0"/>
          <p:nvPr/>
        </p:nvPicPr>
        <p:blipFill rotWithShape="1">
          <a:blip r:embed="rId4">
            <a:alphaModFix/>
          </a:blip>
          <a:srcRect b="0" l="0" r="0" t="0"/>
          <a:stretch/>
        </p:blipFill>
        <p:spPr>
          <a:xfrm>
            <a:off x="313393" y="2022608"/>
            <a:ext cx="8570912" cy="233624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4"/>
          <p:cNvSpPr txBox="1"/>
          <p:nvPr>
            <p:ph type="title"/>
          </p:nvPr>
        </p:nvSpPr>
        <p:spPr>
          <a:xfrm>
            <a:off x="471055" y="585225"/>
            <a:ext cx="854842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pic>
        <p:nvPicPr>
          <p:cNvPr descr="Generative adversarial networks: What GANs are and how they&amp;#39;ve evolved |  VentureBeat" id="169" name="Google Shape;169;p24"/>
          <p:cNvPicPr preferRelativeResize="0"/>
          <p:nvPr/>
        </p:nvPicPr>
        <p:blipFill rotWithShape="1">
          <a:blip r:embed="rId3">
            <a:alphaModFix/>
          </a:blip>
          <a:srcRect b="0" l="0" r="0" t="0"/>
          <a:stretch/>
        </p:blipFill>
        <p:spPr>
          <a:xfrm>
            <a:off x="2615872" y="1917179"/>
            <a:ext cx="4198092" cy="2693778"/>
          </a:xfrm>
          <a:prstGeom prst="rect">
            <a:avLst/>
          </a:prstGeom>
          <a:noFill/>
          <a:ln>
            <a:noFill/>
          </a:ln>
        </p:spPr>
      </p:pic>
      <p:sp>
        <p:nvSpPr>
          <p:cNvPr id="170" name="Google Shape;170;p24"/>
          <p:cNvSpPr txBox="1"/>
          <p:nvPr/>
        </p:nvSpPr>
        <p:spPr>
          <a:xfrm>
            <a:off x="410375" y="1200875"/>
            <a:ext cx="8609100" cy="609367"/>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El Deep Learning aplicado a las imágenes ha permitido desarrollar algoritmos que generan imágenes realistas, hacen transferencia de estilo o traducen texto a imágenes, entre otras.</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76" name="Google Shape;176;p25"/>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GauGAN2</a:t>
            </a:r>
            <a:r>
              <a:rPr b="0" i="0" lang="es" sz="1200" u="none" cap="none" strike="noStrike">
                <a:solidFill>
                  <a:schemeClr val="accent1"/>
                </a:solidFill>
                <a:latin typeface="Montserrat"/>
                <a:ea typeface="Montserrat"/>
                <a:cs typeface="Montserrat"/>
                <a:sym typeface="Montserrat"/>
              </a:rPr>
              <a:t>: Basada en redes generativas adversarias, permite convertir un simple dibujo en una imagen realista. Demo online en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chemeClr val="accent1"/>
                </a:solidFill>
                <a:latin typeface="Montserrat"/>
                <a:ea typeface="Montserrat"/>
                <a:cs typeface="Montserrat"/>
                <a:sym typeface="Montserrat"/>
              </a:rPr>
              <a:t>.</a:t>
            </a:r>
            <a:endParaRPr b="0" i="0" sz="1400" u="none" cap="none" strike="noStrike">
              <a:solidFill>
                <a:srgbClr val="000000"/>
              </a:solidFill>
              <a:latin typeface="Lato"/>
              <a:ea typeface="Lato"/>
              <a:cs typeface="Lato"/>
              <a:sym typeface="Lato"/>
            </a:endParaRPr>
          </a:p>
        </p:txBody>
      </p:sp>
      <p:pic>
        <p:nvPicPr>
          <p:cNvPr id="177" name="Google Shape;177;p25"/>
          <p:cNvPicPr preferRelativeResize="0"/>
          <p:nvPr/>
        </p:nvPicPr>
        <p:blipFill rotWithShape="1">
          <a:blip r:embed="rId4">
            <a:alphaModFix/>
          </a:blip>
          <a:srcRect b="0" l="0" r="0" t="0"/>
          <a:stretch/>
        </p:blipFill>
        <p:spPr>
          <a:xfrm>
            <a:off x="1128225" y="1889600"/>
            <a:ext cx="6329253" cy="3056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83" name="Google Shape;183;p26"/>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NeRF</a:t>
            </a:r>
            <a:r>
              <a:rPr b="0" i="0" lang="es" sz="1200" u="none" cap="none" strike="noStrike">
                <a:solidFill>
                  <a:schemeClr val="accent1"/>
                </a:solidFill>
                <a:latin typeface="Montserrat"/>
                <a:ea typeface="Montserrat"/>
                <a:cs typeface="Montserrat"/>
                <a:sym typeface="Montserrat"/>
              </a:rPr>
              <a:t>: Permite reconstruir escenas en 3 dimensiones a partir de un par de imágenes 2D y la ubicación en la cámara en dichas imágenes. </a:t>
            </a:r>
            <a:r>
              <a:rPr b="0" i="0" lang="es" sz="1200" u="sng" cap="none" strike="noStrike">
                <a:solidFill>
                  <a:schemeClr val="hlink"/>
                </a:solidFill>
                <a:latin typeface="Montserrat"/>
                <a:ea typeface="Montserrat"/>
                <a:cs typeface="Montserrat"/>
                <a:sym typeface="Montserrat"/>
                <a:hlinkClick r:id="rId3"/>
              </a:rPr>
              <a:t>https://nvlabs.github.io/instant-ngp/</a:t>
            </a:r>
            <a:r>
              <a:rPr b="0" i="0" lang="es" sz="12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84" name="Google Shape;184;p26"/>
          <p:cNvPicPr preferRelativeResize="0"/>
          <p:nvPr/>
        </p:nvPicPr>
        <p:blipFill rotWithShape="1">
          <a:blip r:embed="rId4">
            <a:alphaModFix/>
          </a:blip>
          <a:srcRect b="0" l="0" r="0" t="0"/>
          <a:stretch/>
        </p:blipFill>
        <p:spPr>
          <a:xfrm>
            <a:off x="2672500" y="1983175"/>
            <a:ext cx="3419475" cy="2571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0" name="Google Shape;190;p27"/>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lang="es" sz="1200">
                <a:solidFill>
                  <a:schemeClr val="accent1"/>
                </a:solidFill>
                <a:latin typeface="Montserrat"/>
                <a:ea typeface="Montserrat"/>
                <a:cs typeface="Montserrat"/>
                <a:sym typeface="Montserrat"/>
              </a:rPr>
              <a:t>Real ESRGAN</a:t>
            </a:r>
            <a:r>
              <a:rPr b="0" i="0" lang="es" sz="1200" u="none" cap="none" strike="noStrike">
                <a:solidFill>
                  <a:schemeClr val="accent1"/>
                </a:solidFill>
                <a:latin typeface="Montserrat"/>
                <a:ea typeface="Montserrat"/>
                <a:cs typeface="Montserrat"/>
                <a:sym typeface="Montserrat"/>
              </a:rPr>
              <a:t>: Es capaz de aumentar la </a:t>
            </a:r>
            <a:r>
              <a:rPr lang="es" sz="1200">
                <a:solidFill>
                  <a:schemeClr val="accent1"/>
                </a:solidFill>
                <a:latin typeface="Montserrat"/>
                <a:ea typeface="Montserrat"/>
                <a:cs typeface="Montserrat"/>
                <a:sym typeface="Montserrat"/>
              </a:rPr>
              <a:t>resolución</a:t>
            </a:r>
            <a:r>
              <a:rPr b="0" i="0" lang="es" sz="1200" u="none" cap="none" strike="noStrike">
                <a:solidFill>
                  <a:schemeClr val="accent1"/>
                </a:solidFill>
                <a:latin typeface="Montserrat"/>
                <a:ea typeface="Montserrat"/>
                <a:cs typeface="Montserrat"/>
                <a:sym typeface="Montserrat"/>
              </a:rPr>
              <a:t> de </a:t>
            </a:r>
            <a:r>
              <a:rPr lang="es" sz="1200">
                <a:solidFill>
                  <a:schemeClr val="accent1"/>
                </a:solidFill>
                <a:latin typeface="Montserrat"/>
                <a:ea typeface="Montserrat"/>
                <a:cs typeface="Montserrat"/>
                <a:sym typeface="Montserrat"/>
              </a:rPr>
              <a:t>imágenes sin afectar la calidad de los detalles. Incluso se puede utilizar como una forma de restaurar imágenes</a:t>
            </a:r>
            <a:r>
              <a:rPr b="0" i="0" lang="es" sz="1200" u="none" cap="none" strike="noStrike">
                <a:solidFill>
                  <a:schemeClr val="accent1"/>
                </a:solidFill>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3"/>
              </a:rPr>
              <a:t>https://github.com/xinntao/Real-ESRGAN</a:t>
            </a:r>
            <a:r>
              <a:rPr lang="es" sz="1200" u="non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1" name="Google Shape;191;p27"/>
          <p:cNvPicPr preferRelativeResize="0"/>
          <p:nvPr/>
        </p:nvPicPr>
        <p:blipFill>
          <a:blip r:embed="rId4">
            <a:alphaModFix/>
          </a:blip>
          <a:stretch>
            <a:fillRect/>
          </a:stretch>
        </p:blipFill>
        <p:spPr>
          <a:xfrm>
            <a:off x="1333213" y="1863025"/>
            <a:ext cx="6477580" cy="3056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8"/>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197" name="Google Shape;197;p28"/>
          <p:cNvSpPr txBox="1"/>
          <p:nvPr/>
        </p:nvSpPr>
        <p:spPr>
          <a:xfrm>
            <a:off x="410375" y="1200875"/>
            <a:ext cx="86091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lang="es" sz="1200">
                <a:solidFill>
                  <a:schemeClr val="accent1"/>
                </a:solidFill>
                <a:latin typeface="Montserrat"/>
                <a:ea typeface="Montserrat"/>
                <a:cs typeface="Montserrat"/>
                <a:sym typeface="Montserrat"/>
              </a:rPr>
              <a:t>DeOldify</a:t>
            </a:r>
            <a:r>
              <a:rPr b="0" i="0" lang="es" sz="1200" u="none" cap="none" strike="noStrike">
                <a:solidFill>
                  <a:schemeClr val="accent1"/>
                </a:solidFill>
                <a:latin typeface="Montserrat"/>
                <a:ea typeface="Montserrat"/>
                <a:cs typeface="Montserrat"/>
                <a:sym typeface="Montserrat"/>
              </a:rPr>
              <a:t>: </a:t>
            </a:r>
            <a:r>
              <a:rPr lang="es" sz="1200">
                <a:solidFill>
                  <a:schemeClr val="accent1"/>
                </a:solidFill>
                <a:latin typeface="Montserrat"/>
                <a:ea typeface="Montserrat"/>
                <a:cs typeface="Montserrat"/>
                <a:sym typeface="Montserrat"/>
              </a:rPr>
              <a:t>Realiza el proceso de coloreo de imágenes antiguas o en blanco y negro</a:t>
            </a:r>
            <a:r>
              <a:rPr b="0" i="0" lang="es" sz="1200" u="none" cap="none" strike="noStrike">
                <a:solidFill>
                  <a:schemeClr val="accent1"/>
                </a:solidFill>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3"/>
              </a:rPr>
              <a:t>https://github.com/jantic/DeOldify</a:t>
            </a:r>
            <a:r>
              <a:rPr lang="es" sz="1200" u="none">
                <a:solidFill>
                  <a:schemeClr val="accent1"/>
                </a:solidFill>
                <a:latin typeface="Montserrat"/>
                <a:ea typeface="Montserrat"/>
                <a:cs typeface="Montserrat"/>
                <a:sym typeface="Montserrat"/>
              </a:rPr>
              <a:t> </a:t>
            </a:r>
            <a:r>
              <a:rPr lang="es" sz="1200" u="non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pic>
        <p:nvPicPr>
          <p:cNvPr id="198" name="Google Shape;198;p28"/>
          <p:cNvPicPr preferRelativeResize="0"/>
          <p:nvPr/>
        </p:nvPicPr>
        <p:blipFill>
          <a:blip r:embed="rId4">
            <a:alphaModFix/>
          </a:blip>
          <a:stretch>
            <a:fillRect/>
          </a:stretch>
        </p:blipFill>
        <p:spPr>
          <a:xfrm>
            <a:off x="318938" y="1858775"/>
            <a:ext cx="8506113" cy="3056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9"/>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04" name="Google Shape;204;p29"/>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s" sz="1200" u="none" cap="none" strike="noStrike">
                <a:solidFill>
                  <a:schemeClr val="accent1"/>
                </a:solidFill>
                <a:latin typeface="Montserrat"/>
                <a:ea typeface="Montserrat"/>
                <a:cs typeface="Montserrat"/>
                <a:sym typeface="Montserrat"/>
              </a:rPr>
              <a:t>DALL.E 2</a:t>
            </a:r>
            <a:r>
              <a:rPr b="0" i="0" lang="es" sz="1200" u="none" cap="none" strike="noStrike">
                <a:solidFill>
                  <a:schemeClr val="accent1"/>
                </a:solidFill>
                <a:latin typeface="Montserrat"/>
                <a:ea typeface="Montserrat"/>
                <a:cs typeface="Montserrat"/>
                <a:sym typeface="Montserrat"/>
              </a:rPr>
              <a:t>: Puede crear imágenes realistas a partir de una descripción en lenguaje natural.</a:t>
            </a:r>
            <a:endParaRPr b="0" i="0" sz="1400" u="none" cap="none" strike="noStrike">
              <a:solidFill>
                <a:srgbClr val="000000"/>
              </a:solidFill>
              <a:latin typeface="Lato"/>
              <a:ea typeface="Lato"/>
              <a:cs typeface="Lato"/>
              <a:sym typeface="Lato"/>
            </a:endParaRPr>
          </a:p>
        </p:txBody>
      </p:sp>
      <p:pic>
        <p:nvPicPr>
          <p:cNvPr id="205" name="Google Shape;205;p29"/>
          <p:cNvPicPr preferRelativeResize="0"/>
          <p:nvPr/>
        </p:nvPicPr>
        <p:blipFill rotWithShape="1">
          <a:blip r:embed="rId3">
            <a:alphaModFix/>
          </a:blip>
          <a:srcRect b="0" l="0" r="0" t="0"/>
          <a:stretch/>
        </p:blipFill>
        <p:spPr>
          <a:xfrm>
            <a:off x="5000000" y="1709975"/>
            <a:ext cx="3259369" cy="3268524"/>
          </a:xfrm>
          <a:prstGeom prst="rect">
            <a:avLst/>
          </a:prstGeom>
          <a:noFill/>
          <a:ln>
            <a:noFill/>
          </a:ln>
        </p:spPr>
      </p:pic>
      <p:sp>
        <p:nvSpPr>
          <p:cNvPr id="206" name="Google Shape;206;p29"/>
          <p:cNvSpPr txBox="1"/>
          <p:nvPr/>
        </p:nvSpPr>
        <p:spPr>
          <a:xfrm>
            <a:off x="153550" y="1825425"/>
            <a:ext cx="4549200" cy="1856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 living room with two white armchairs and a painting of the collosseum. the painting is mounted above a modern fireplace”</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ctr">
              <a:lnSpc>
                <a:spcPct val="115000"/>
              </a:lnSpc>
              <a:spcBef>
                <a:spcPts val="0"/>
              </a:spcBef>
              <a:spcAft>
                <a:spcPts val="0"/>
              </a:spcAft>
              <a:buClr>
                <a:srgbClr val="000000"/>
              </a:buClr>
              <a:buSzPts val="1200"/>
              <a:buFont typeface="Arial"/>
              <a:buNone/>
            </a:pPr>
            <a:r>
              <a:rPr b="0" i="0" lang="es" sz="1200" u="sng" cap="none" strike="noStrike">
                <a:solidFill>
                  <a:schemeClr val="hlink"/>
                </a:solidFill>
                <a:latin typeface="Montserrat"/>
                <a:ea typeface="Montserrat"/>
                <a:cs typeface="Montserrat"/>
                <a:sym typeface="Montserrat"/>
                <a:hlinkClick r:id="rId4"/>
              </a:rPr>
              <a:t>https://openai.com/dall-e-2/</a:t>
            </a:r>
            <a:endParaRPr b="0" i="0" sz="1200" u="none" cap="none" strike="noStrike">
              <a:solidFill>
                <a:srgbClr val="1C3678"/>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0"/>
          <p:cNvSpPr txBox="1"/>
          <p:nvPr>
            <p:ph type="title"/>
          </p:nvPr>
        </p:nvSpPr>
        <p:spPr>
          <a:xfrm>
            <a:off x="471055" y="585225"/>
            <a:ext cx="85485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400">
                <a:latin typeface="Montserrat"/>
                <a:ea typeface="Montserrat"/>
                <a:cs typeface="Montserrat"/>
                <a:sym typeface="Montserrat"/>
              </a:rPr>
              <a:t>Otras…</a:t>
            </a:r>
            <a:endParaRPr sz="2400">
              <a:latin typeface="Montserrat"/>
              <a:ea typeface="Montserrat"/>
              <a:cs typeface="Montserrat"/>
              <a:sym typeface="Montserrat"/>
            </a:endParaRPr>
          </a:p>
        </p:txBody>
      </p:sp>
      <p:sp>
        <p:nvSpPr>
          <p:cNvPr id="212" name="Google Shape;212;p30"/>
          <p:cNvSpPr txBox="1"/>
          <p:nvPr/>
        </p:nvSpPr>
        <p:spPr>
          <a:xfrm>
            <a:off x="410375" y="1200875"/>
            <a:ext cx="8609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lang="es" sz="1200">
                <a:solidFill>
                  <a:schemeClr val="accent1"/>
                </a:solidFill>
                <a:latin typeface="Montserrat"/>
                <a:ea typeface="Montserrat"/>
                <a:cs typeface="Montserrat"/>
                <a:sym typeface="Montserrat"/>
              </a:rPr>
              <a:t>Stable Diffusion</a:t>
            </a:r>
            <a:r>
              <a:rPr lang="es" sz="1200">
                <a:solidFill>
                  <a:schemeClr val="accent1"/>
                </a:solidFill>
                <a:latin typeface="Montserrat"/>
                <a:ea typeface="Montserrat"/>
                <a:cs typeface="Montserrat"/>
                <a:sym typeface="Montserrat"/>
              </a:rPr>
              <a:t> es similar a DALL.E 2 pero desarrollada por un grupo independiente y es de </a:t>
            </a:r>
            <a:r>
              <a:rPr lang="es" sz="1200">
                <a:solidFill>
                  <a:schemeClr val="accent1"/>
                </a:solidFill>
                <a:latin typeface="Montserrat"/>
                <a:ea typeface="Montserrat"/>
                <a:cs typeface="Montserrat"/>
                <a:sym typeface="Montserrat"/>
              </a:rPr>
              <a:t>código</a:t>
            </a:r>
            <a:r>
              <a:rPr lang="es" sz="1200">
                <a:solidFill>
                  <a:schemeClr val="accent1"/>
                </a:solidFill>
                <a:latin typeface="Montserrat"/>
                <a:ea typeface="Montserrat"/>
                <a:cs typeface="Montserrat"/>
                <a:sym typeface="Montserrat"/>
              </a:rPr>
              <a:t> abierto!</a:t>
            </a:r>
            <a:endParaRPr b="0" i="0" sz="1400" u="none" cap="none" strike="noStrike">
              <a:solidFill>
                <a:srgbClr val="000000"/>
              </a:solidFill>
              <a:latin typeface="Lato"/>
              <a:ea typeface="Lato"/>
              <a:cs typeface="Lato"/>
              <a:sym typeface="Lato"/>
            </a:endParaRPr>
          </a:p>
        </p:txBody>
      </p:sp>
      <p:sp>
        <p:nvSpPr>
          <p:cNvPr id="213" name="Google Shape;213;p30"/>
          <p:cNvSpPr txBox="1"/>
          <p:nvPr/>
        </p:nvSpPr>
        <p:spPr>
          <a:xfrm>
            <a:off x="153550" y="1825425"/>
            <a:ext cx="4549200" cy="2493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En el ejemplo de la imagen la descripción fue:</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b="1" i="1" lang="es" sz="1200" u="none" cap="none" strike="noStrike">
                <a:solidFill>
                  <a:schemeClr val="accent1"/>
                </a:solidFill>
                <a:latin typeface="Montserrat"/>
                <a:ea typeface="Montserrat"/>
                <a:cs typeface="Montserrat"/>
                <a:sym typeface="Montserrat"/>
              </a:rPr>
              <a:t>“</a:t>
            </a:r>
            <a:r>
              <a:rPr b="1" i="1" lang="es" sz="1200">
                <a:solidFill>
                  <a:schemeClr val="accent1"/>
                </a:solidFill>
                <a:latin typeface="Montserrat"/>
                <a:ea typeface="Montserrat"/>
                <a:cs typeface="Montserrat"/>
                <a:sym typeface="Montserrat"/>
              </a:rPr>
              <a:t>a photograph of an astronaut riding a horse</a:t>
            </a:r>
            <a:r>
              <a:rPr b="1" i="1" lang="es" sz="1200" u="none" cap="none" strike="noStrike">
                <a:solidFill>
                  <a:schemeClr val="accent1"/>
                </a:solidFill>
                <a:latin typeface="Montserrat"/>
                <a:ea typeface="Montserrat"/>
                <a:cs typeface="Montserrat"/>
                <a:sym typeface="Montserrat"/>
              </a:rPr>
              <a:t>”</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b="1" i="1" sz="1200" u="none" cap="none" strike="noStrike">
              <a:solidFill>
                <a:schemeClr val="accent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lang="es" sz="1200" u="sng">
                <a:solidFill>
                  <a:schemeClr val="hlink"/>
                </a:solidFill>
                <a:latin typeface="Montserrat"/>
                <a:ea typeface="Montserrat"/>
                <a:cs typeface="Montserrat"/>
                <a:sym typeface="Montserrat"/>
                <a:hlinkClick r:id="rId3"/>
              </a:rPr>
              <a:t>https://stability.ai/blog/stable-diffusion-public-release</a:t>
            </a:r>
            <a:endParaRPr sz="1200">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sz="1200">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lang="es" sz="1200" u="sng">
                <a:solidFill>
                  <a:schemeClr val="hlink"/>
                </a:solidFill>
                <a:latin typeface="Montserrat"/>
                <a:ea typeface="Montserrat"/>
                <a:cs typeface="Montserrat"/>
                <a:sym typeface="Montserrat"/>
                <a:hlinkClick r:id="rId4"/>
              </a:rPr>
              <a:t>https://github.com/CompVis/stable-diffusion</a:t>
            </a:r>
            <a:endParaRPr sz="1200">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sz="1200">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rPr lang="es" sz="1200" u="sng">
                <a:solidFill>
                  <a:schemeClr val="hlink"/>
                </a:solidFill>
                <a:latin typeface="Montserrat"/>
                <a:ea typeface="Montserrat"/>
                <a:cs typeface="Montserrat"/>
                <a:sym typeface="Montserrat"/>
                <a:hlinkClick r:id="rId5"/>
              </a:rPr>
              <a:t>https://colab.research.google.com/github/huggingface/notebooks/blob/main/diffusers/stable_diffusion.ipynb</a:t>
            </a:r>
            <a:endParaRPr sz="1200">
              <a:solidFill>
                <a:srgbClr val="1C3678"/>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200"/>
              <a:buFont typeface="Arial"/>
              <a:buNone/>
            </a:pPr>
            <a:r>
              <a:t/>
            </a:r>
            <a:endParaRPr sz="1200">
              <a:solidFill>
                <a:srgbClr val="1C3678"/>
              </a:solidFill>
              <a:latin typeface="Montserrat"/>
              <a:ea typeface="Montserrat"/>
              <a:cs typeface="Montserrat"/>
              <a:sym typeface="Montserrat"/>
            </a:endParaRPr>
          </a:p>
        </p:txBody>
      </p:sp>
      <p:pic>
        <p:nvPicPr>
          <p:cNvPr id="214" name="Google Shape;214;p30"/>
          <p:cNvPicPr preferRelativeResize="0"/>
          <p:nvPr/>
        </p:nvPicPr>
        <p:blipFill>
          <a:blip r:embed="rId6">
            <a:alphaModFix/>
          </a:blip>
          <a:stretch>
            <a:fillRect/>
          </a:stretch>
        </p:blipFill>
        <p:spPr>
          <a:xfrm>
            <a:off x="5050300" y="1615550"/>
            <a:ext cx="3268525" cy="3268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1"/>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sp>
        <p:nvSpPr>
          <p:cNvPr id="220" name="Google Shape;220;p31"/>
          <p:cNvSpPr txBox="1"/>
          <p:nvPr>
            <p:ph idx="1" type="body"/>
          </p:nvPr>
        </p:nvSpPr>
        <p:spPr>
          <a:xfrm>
            <a:off x="383025" y="1441200"/>
            <a:ext cx="8618100" cy="312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Supongamos que tenemos imágenes </a:t>
            </a:r>
            <a:r>
              <a:rPr b="1" lang="es" sz="1200">
                <a:latin typeface="Montserrat"/>
                <a:ea typeface="Montserrat"/>
                <a:cs typeface="Montserrat"/>
                <a:sym typeface="Montserrat"/>
              </a:rPr>
              <a:t>RGB </a:t>
            </a:r>
            <a:r>
              <a:rPr lang="es" sz="1200">
                <a:latin typeface="Montserrat"/>
                <a:ea typeface="Montserrat"/>
                <a:cs typeface="Montserrat"/>
                <a:sym typeface="Montserrat"/>
              </a:rPr>
              <a:t>de </a:t>
            </a:r>
            <a:r>
              <a:rPr b="1" lang="es" sz="1200">
                <a:latin typeface="Montserrat"/>
                <a:ea typeface="Montserrat"/>
                <a:cs typeface="Montserrat"/>
                <a:sym typeface="Montserrat"/>
              </a:rPr>
              <a:t>1280 x 720 píxeles</a:t>
            </a:r>
            <a:r>
              <a:rPr lang="es" sz="1200">
                <a:latin typeface="Montserrat"/>
                <a:ea typeface="Montserrat"/>
                <a:cs typeface="Montserrat"/>
                <a:sym typeface="Montserrat"/>
              </a:rPr>
              <a:t>, entonces la cantidad de atributos de entrada a la red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1280 x 720 x 3 = </a:t>
            </a:r>
            <a:r>
              <a:rPr b="1" lang="es" sz="1200">
                <a:latin typeface="Montserrat"/>
                <a:ea typeface="Montserrat"/>
                <a:cs typeface="Montserrat"/>
                <a:sym typeface="Montserrat"/>
              </a:rPr>
              <a:t>2.764.800 entradas!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Luego, si consideramos una primera capa de nuestra red con </a:t>
            </a:r>
            <a:r>
              <a:rPr b="1" lang="es" sz="1200">
                <a:latin typeface="Montserrat"/>
                <a:ea typeface="Montserrat"/>
                <a:cs typeface="Montserrat"/>
                <a:sym typeface="Montserrat"/>
              </a:rPr>
              <a:t>1000 </a:t>
            </a:r>
            <a:r>
              <a:rPr lang="es" sz="1200">
                <a:latin typeface="Montserrat"/>
                <a:ea typeface="Montserrat"/>
                <a:cs typeface="Montserrat"/>
                <a:sym typeface="Montserrat"/>
              </a:rPr>
              <a:t>neuronas conectadas con la entrada, mediante una capa densa, la cantidad de parámetros en esa capa será:</a:t>
            </a:r>
            <a:endParaRPr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cantidad de entradas x cantidad de neuronas = cantidad de parámetros</a:t>
            </a:r>
            <a:endParaRPr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rPr lang="es" sz="1200">
                <a:latin typeface="Montserrat"/>
                <a:ea typeface="Montserrat"/>
                <a:cs typeface="Montserrat"/>
                <a:sym typeface="Montserrat"/>
              </a:rPr>
              <a:t>2.764.800 x 1000 = </a:t>
            </a:r>
            <a:r>
              <a:rPr b="1" lang="es" sz="1200">
                <a:latin typeface="Montserrat"/>
                <a:ea typeface="Montserrat"/>
                <a:cs typeface="Montserrat"/>
                <a:sym typeface="Montserrat"/>
              </a:rPr>
              <a:t>~2.764 millones de parámetros!!</a:t>
            </a:r>
            <a:endParaRPr b="1" sz="1200">
              <a:latin typeface="Montserrat"/>
              <a:ea typeface="Montserrat"/>
              <a:cs typeface="Montserrat"/>
              <a:sym typeface="Montserrat"/>
            </a:endParaRPr>
          </a:p>
          <a:p>
            <a:pPr indent="0" lvl="0" marL="0" rtl="0" algn="ctr">
              <a:lnSpc>
                <a:spcPct val="115000"/>
              </a:lnSpc>
              <a:spcBef>
                <a:spcPts val="0"/>
              </a:spcBef>
              <a:spcAft>
                <a:spcPts val="0"/>
              </a:spcAft>
              <a:buSzPts val="1300"/>
              <a:buNone/>
            </a:pPr>
            <a:r>
              <a:t/>
            </a:r>
            <a:endParaRPr b="1" sz="1200">
              <a:latin typeface="Montserrat"/>
              <a:ea typeface="Montserrat"/>
              <a:cs typeface="Montserrat"/>
              <a:sym typeface="Montserrat"/>
            </a:endParaRPr>
          </a:p>
          <a:p>
            <a:pPr indent="0" lvl="0" marL="0" rtl="0" algn="l">
              <a:lnSpc>
                <a:spcPct val="115000"/>
              </a:lnSpc>
              <a:spcBef>
                <a:spcPts val="0"/>
              </a:spcBef>
              <a:spcAft>
                <a:spcPts val="0"/>
              </a:spcAft>
              <a:buSzPts val="1300"/>
              <a:buNone/>
            </a:pPr>
            <a:r>
              <a:rPr b="1" lang="es" sz="1200">
                <a:latin typeface="Montserrat"/>
                <a:ea typeface="Montserrat"/>
                <a:cs typeface="Montserrat"/>
                <a:sym typeface="Montserrat"/>
              </a:rPr>
              <a:t>Problemas:</a:t>
            </a:r>
            <a:endParaRPr b="1"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Enorme necesidad de memoria y poder de cálculo</a:t>
            </a:r>
            <a:endParaRPr sz="1200">
              <a:latin typeface="Montserrat"/>
              <a:ea typeface="Montserrat"/>
              <a:cs typeface="Montserrat"/>
              <a:sym typeface="Montserrat"/>
            </a:endParaRPr>
          </a:p>
          <a:p>
            <a:pPr indent="-304800" lvl="0" marL="457200" rtl="0" algn="l">
              <a:lnSpc>
                <a:spcPct val="115000"/>
              </a:lnSpc>
              <a:spcBef>
                <a:spcPts val="0"/>
              </a:spcBef>
              <a:spcAft>
                <a:spcPts val="0"/>
              </a:spcAft>
              <a:buSzPts val="1200"/>
              <a:buFont typeface="Montserrat"/>
              <a:buChar char="●"/>
            </a:pPr>
            <a:r>
              <a:rPr lang="es" sz="1200">
                <a:latin typeface="Montserrat"/>
                <a:ea typeface="Montserrat"/>
                <a:cs typeface="Montserrat"/>
                <a:sym typeface="Montserrat"/>
              </a:rPr>
              <a:t>La enorme cantidad de parámetros hace que sea más fácil sobreentrenar el modelo.</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nvSpPr>
        <p:spPr>
          <a:xfrm>
            <a:off x="288025" y="710425"/>
            <a:ext cx="8511000" cy="4302000"/>
          </a:xfrm>
          <a:prstGeom prst="rect">
            <a:avLst/>
          </a:prstGeom>
          <a:noFill/>
          <a:ln>
            <a:noFill/>
          </a:ln>
        </p:spPr>
        <p:txBody>
          <a:bodyPr anchorCtr="0" anchor="t" bIns="91425" lIns="91425" spcFirstLastPara="1" rIns="91425" wrap="square" tIns="91425">
            <a:spAutoFit/>
          </a:bodyPr>
          <a:lstStyle/>
          <a:p>
            <a:pPr indent="45720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Programa de la materia</a:t>
            </a:r>
            <a:endParaRPr b="1" sz="2000">
              <a:latin typeface="Montserrat"/>
              <a:ea typeface="Montserrat"/>
              <a:cs typeface="Montserrat"/>
              <a:sym typeface="Montserrat"/>
            </a:endParaRPr>
          </a:p>
          <a:p>
            <a:pPr indent="457200" lvl="0" marL="0" marR="0" rtl="0" algn="l">
              <a:lnSpc>
                <a:spcPct val="100000"/>
              </a:lnSpc>
              <a:spcBef>
                <a:spcPts val="0"/>
              </a:spcBef>
              <a:spcAft>
                <a:spcPts val="0"/>
              </a:spcAft>
              <a:buClr>
                <a:srgbClr val="000000"/>
              </a:buClr>
              <a:buSzPts val="2000"/>
              <a:buFont typeface="Arial"/>
              <a:buNone/>
            </a:pPr>
            <a:r>
              <a:t/>
            </a:r>
            <a:endParaRPr b="1" sz="2000">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1:</a:t>
            </a:r>
            <a:r>
              <a:rPr b="0" i="0" lang="es" sz="1300" u="none" cap="none" strike="noStrike">
                <a:solidFill>
                  <a:srgbClr val="000000"/>
                </a:solidFill>
                <a:latin typeface="Montserrat"/>
                <a:ea typeface="Montserrat"/>
                <a:cs typeface="Montserrat"/>
                <a:sym typeface="Montserrat"/>
              </a:rPr>
              <a:t> </a:t>
            </a:r>
            <a:r>
              <a:rPr lang="es" sz="1300">
                <a:latin typeface="Montserrat"/>
                <a:ea typeface="Montserrat"/>
                <a:cs typeface="Montserrat"/>
                <a:sym typeface="Montserrat"/>
              </a:rPr>
              <a:t>Introducción</a:t>
            </a:r>
            <a:r>
              <a:rPr b="0" i="0" lang="es" sz="1300" u="none" cap="none" strike="noStrike">
                <a:solidFill>
                  <a:srgbClr val="000000"/>
                </a:solidFill>
                <a:latin typeface="Montserrat"/>
                <a:ea typeface="Montserrat"/>
                <a:cs typeface="Montserrat"/>
                <a:sym typeface="Montserrat"/>
              </a:rPr>
              <a:t> a </a:t>
            </a:r>
            <a:r>
              <a:rPr lang="es" sz="1300">
                <a:latin typeface="Montserrat"/>
                <a:ea typeface="Montserrat"/>
                <a:cs typeface="Montserrat"/>
                <a:sym typeface="Montserrat"/>
              </a:rPr>
              <a:t>p</a:t>
            </a:r>
            <a:r>
              <a:rPr b="0" i="0" lang="es" sz="1300" u="none" cap="none" strike="noStrike">
                <a:solidFill>
                  <a:srgbClr val="000000"/>
                </a:solidFill>
                <a:latin typeface="Montserrat"/>
                <a:ea typeface="Montserrat"/>
                <a:cs typeface="Montserrat"/>
                <a:sym typeface="Montserrat"/>
              </a:rPr>
              <a:t>roblemas en visión por computadora</a:t>
            </a:r>
            <a:r>
              <a:rPr lang="es" sz="1300">
                <a:latin typeface="Montserrat"/>
                <a:ea typeface="Montserrat"/>
                <a:cs typeface="Montserrat"/>
                <a:sym typeface="Montserrat"/>
              </a:rPr>
              <a:t>.</a:t>
            </a:r>
            <a:r>
              <a:rPr b="0" i="0" lang="es" sz="1300" u="none" cap="none" strike="noStrike">
                <a:solidFill>
                  <a:srgbClr val="000000"/>
                </a:solidFill>
                <a:latin typeface="Montserrat"/>
                <a:ea typeface="Montserrat"/>
                <a:cs typeface="Montserrat"/>
                <a:sym typeface="Montserrat"/>
              </a:rPr>
              <a:t> </a:t>
            </a:r>
            <a:r>
              <a:rPr lang="es" sz="1300">
                <a:latin typeface="Montserrat"/>
                <a:ea typeface="Montserrat"/>
                <a:cs typeface="Montserrat"/>
                <a:sym typeface="Montserrat"/>
              </a:rPr>
              <a:t>C</a:t>
            </a:r>
            <a:r>
              <a:rPr b="0" i="0" lang="es" sz="1300" u="none" cap="none" strike="noStrike">
                <a:solidFill>
                  <a:srgbClr val="000000"/>
                </a:solidFill>
                <a:latin typeface="Montserrat"/>
                <a:ea typeface="Montserrat"/>
                <a:cs typeface="Montserrat"/>
                <a:sym typeface="Montserrat"/>
              </a:rPr>
              <a:t>lasificación. Arquitecturas AlexNe</a:t>
            </a:r>
            <a:r>
              <a:rPr lang="es" sz="1300">
                <a:latin typeface="Montserrat"/>
                <a:ea typeface="Montserrat"/>
                <a:cs typeface="Montserrat"/>
                <a:sym typeface="Montserrat"/>
              </a:rPr>
              <a:t>t Y VGGNet. Data Augmentation.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2:</a:t>
            </a:r>
            <a:r>
              <a:rPr b="0" i="0" lang="es" sz="1300" u="none" cap="none" strike="noStrike">
                <a:solidFill>
                  <a:srgbClr val="000000"/>
                </a:solidFill>
                <a:latin typeface="Montserrat"/>
                <a:ea typeface="Montserrat"/>
                <a:cs typeface="Montserrat"/>
                <a:sym typeface="Montserrat"/>
              </a:rPr>
              <a:t> </a:t>
            </a:r>
            <a:r>
              <a:rPr lang="es" sz="1300">
                <a:latin typeface="Montserrat"/>
                <a:ea typeface="Montserrat"/>
                <a:cs typeface="Montserrat"/>
                <a:sym typeface="Montserrat"/>
              </a:rPr>
              <a:t>Residual Networks, Arquitecturas ResNet. Arquitecturas Inception. Transfer Learning. Ejemplo de TP final</a:t>
            </a:r>
            <a:r>
              <a:rPr b="0" i="0" lang="es" sz="1300" u="none" cap="none" strike="noStrike">
                <a:solidFill>
                  <a:srgbClr val="000000"/>
                </a:solidFill>
                <a:latin typeface="Montserrat"/>
                <a:ea typeface="Montserrat"/>
                <a:cs typeface="Montserrat"/>
                <a:sym typeface="Montserrat"/>
              </a:rPr>
              <a:t>.</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3</a:t>
            </a:r>
            <a:r>
              <a:rPr b="0" i="0" lang="es" sz="1300" u="none" cap="none" strike="noStrike">
                <a:solidFill>
                  <a:srgbClr val="000000"/>
                </a:solidFill>
                <a:latin typeface="Montserrat"/>
                <a:ea typeface="Montserrat"/>
                <a:cs typeface="Montserrat"/>
                <a:sym typeface="Montserrat"/>
              </a:rPr>
              <a:t>: </a:t>
            </a:r>
            <a:r>
              <a:rPr lang="es" sz="1300">
                <a:latin typeface="Montserrat"/>
                <a:ea typeface="Montserrat"/>
                <a:cs typeface="Montserrat"/>
                <a:sym typeface="Montserrat"/>
              </a:rPr>
              <a:t>Localización y detección de objetos. Algoritmo de Sliding Windows. mAP. Métodos de dos etapas: R-CNN, Fast R-CNN, Faster R-CNN. Métodos de una etapa: YOLO, SSD.</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4:</a:t>
            </a:r>
            <a:r>
              <a:rPr b="0" i="0" lang="es" sz="1300" u="none" cap="none" strike="noStrike">
                <a:solidFill>
                  <a:srgbClr val="000000"/>
                </a:solidFill>
                <a:latin typeface="Montserrat"/>
                <a:ea typeface="Montserrat"/>
                <a:cs typeface="Montserrat"/>
                <a:sym typeface="Montserrat"/>
              </a:rPr>
              <a:t> </a:t>
            </a:r>
            <a:r>
              <a:rPr lang="es" sz="1300">
                <a:latin typeface="Montserrat"/>
                <a:ea typeface="Montserrat"/>
                <a:cs typeface="Montserrat"/>
                <a:sym typeface="Montserrat"/>
              </a:rPr>
              <a:t>Entrenamiento de redes de objetos. </a:t>
            </a:r>
            <a:r>
              <a:rPr lang="es" sz="1300">
                <a:latin typeface="Montserrat"/>
                <a:ea typeface="Montserrat"/>
                <a:cs typeface="Montserrat"/>
                <a:sym typeface="Montserrat"/>
              </a:rPr>
              <a:t>Segmentación de imágenes. Segmentación semántica: U-Net. Segmentación de instancias: Mask R-CNN.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5:</a:t>
            </a:r>
            <a:r>
              <a:rPr lang="es" sz="1300">
                <a:latin typeface="Montserrat"/>
                <a:ea typeface="Montserrat"/>
                <a:cs typeface="Montserrat"/>
                <a:sym typeface="Montserrat"/>
              </a:rPr>
              <a:t> Neural Style Transfer. GradCAM. Redes generativas y aplicaciones.</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6: </a:t>
            </a:r>
            <a:r>
              <a:rPr lang="es" sz="1300">
                <a:latin typeface="Montserrat"/>
                <a:ea typeface="Montserrat"/>
                <a:cs typeface="Montserrat"/>
                <a:sym typeface="Montserrat"/>
              </a:rPr>
              <a:t>Aprendizaje no supervisado. Visual transformers</a:t>
            </a:r>
            <a:r>
              <a:rPr b="0" i="0" lang="es" sz="1300" u="none" cap="none" strike="noStrike">
                <a:solidFill>
                  <a:srgbClr val="000000"/>
                </a:solidFill>
                <a:latin typeface="Montserrat"/>
                <a:ea typeface="Montserrat"/>
                <a:cs typeface="Montserrat"/>
                <a:sym typeface="Montserrat"/>
              </a:rPr>
              <a:t>. </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7:</a:t>
            </a:r>
            <a:r>
              <a:rPr b="0" i="0" lang="es" sz="1300" u="none" cap="none" strike="noStrike">
                <a:solidFill>
                  <a:srgbClr val="000000"/>
                </a:solidFill>
                <a:latin typeface="Montserrat"/>
                <a:ea typeface="Montserrat"/>
                <a:cs typeface="Montserrat"/>
                <a:sym typeface="Montserrat"/>
              </a:rPr>
              <a:t> Ejemplo de aplicación a cargo de Seyed Pakdaman.</a:t>
            </a:r>
            <a:endParaRPr b="0" i="0" sz="1300" u="none" cap="none" strike="noStrike">
              <a:solidFill>
                <a:srgbClr val="000000"/>
              </a:solidFill>
              <a:latin typeface="Montserrat"/>
              <a:ea typeface="Montserrat"/>
              <a:cs typeface="Montserrat"/>
              <a:sym typeface="Montserrat"/>
            </a:endParaRPr>
          </a:p>
          <a:p>
            <a:pPr indent="-311150" lvl="0" marL="457200" marR="0" rtl="0" algn="just">
              <a:lnSpc>
                <a:spcPct val="150000"/>
              </a:lnSpc>
              <a:spcBef>
                <a:spcPts val="0"/>
              </a:spcBef>
              <a:spcAft>
                <a:spcPts val="0"/>
              </a:spcAft>
              <a:buClr>
                <a:srgbClr val="000000"/>
              </a:buClr>
              <a:buSzPts val="1300"/>
              <a:buFont typeface="Montserrat"/>
              <a:buAutoNum type="arabicPeriod"/>
            </a:pPr>
            <a:r>
              <a:rPr b="1" i="0" lang="es" sz="1300" u="none" cap="none" strike="noStrike">
                <a:solidFill>
                  <a:srgbClr val="000000"/>
                </a:solidFill>
                <a:latin typeface="Montserrat"/>
                <a:ea typeface="Montserrat"/>
                <a:cs typeface="Montserrat"/>
                <a:sym typeface="Montserrat"/>
              </a:rPr>
              <a:t>Clase 8:</a:t>
            </a:r>
            <a:r>
              <a:rPr b="0" i="0" lang="es" sz="1300" u="none" cap="none" strike="noStrike">
                <a:solidFill>
                  <a:srgbClr val="000000"/>
                </a:solidFill>
                <a:latin typeface="Montserrat"/>
                <a:ea typeface="Montserrat"/>
                <a:cs typeface="Montserrat"/>
                <a:sym typeface="Montserrat"/>
              </a:rPr>
              <a:t> </a:t>
            </a:r>
            <a:r>
              <a:rPr lang="es" sz="1300">
                <a:latin typeface="Montserrat"/>
                <a:ea typeface="Montserrat"/>
                <a:cs typeface="Montserrat"/>
                <a:sym typeface="Montserrat"/>
              </a:rPr>
              <a:t>Presentación</a:t>
            </a:r>
            <a:r>
              <a:rPr lang="es" sz="1300">
                <a:latin typeface="Montserrat"/>
                <a:ea typeface="Montserrat"/>
                <a:cs typeface="Montserrat"/>
                <a:sym typeface="Montserrat"/>
              </a:rPr>
              <a:t> de trabajos integradores</a:t>
            </a:r>
            <a:r>
              <a:rPr b="0" i="0" lang="es" sz="1300" u="none" cap="none" strike="noStrike">
                <a:solidFill>
                  <a:srgbClr val="000000"/>
                </a:solidFill>
                <a:latin typeface="Montserrat"/>
                <a:ea typeface="Montserrat"/>
                <a:cs typeface="Montserrat"/>
                <a:sym typeface="Montserrat"/>
              </a:rPr>
              <a:t>.</a:t>
            </a:r>
            <a:endParaRPr b="0" i="0" sz="13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2"/>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grpSp>
        <p:nvGrpSpPr>
          <p:cNvPr id="226" name="Google Shape;226;p32"/>
          <p:cNvGrpSpPr/>
          <p:nvPr/>
        </p:nvGrpSpPr>
        <p:grpSpPr>
          <a:xfrm>
            <a:off x="727650" y="2021320"/>
            <a:ext cx="3444007" cy="2470149"/>
            <a:chOff x="442193" y="1626466"/>
            <a:chExt cx="3444007" cy="2470149"/>
          </a:xfrm>
        </p:grpSpPr>
        <p:pic>
          <p:nvPicPr>
            <p:cNvPr descr="https://miro.medium.com/max/875/1*5ciREAL7xdyXcD-cSRP7Jw.png" id="227" name="Google Shape;227;p32"/>
            <p:cNvPicPr preferRelativeResize="0"/>
            <p:nvPr/>
          </p:nvPicPr>
          <p:blipFill rotWithShape="1">
            <a:blip r:embed="rId3">
              <a:alphaModFix/>
            </a:blip>
            <a:srcRect b="0" l="0" r="58927" t="0"/>
            <a:stretch/>
          </p:blipFill>
          <p:spPr>
            <a:xfrm>
              <a:off x="442193" y="1626466"/>
              <a:ext cx="3423225" cy="1171575"/>
            </a:xfrm>
            <a:prstGeom prst="rect">
              <a:avLst/>
            </a:prstGeom>
            <a:noFill/>
            <a:ln>
              <a:noFill/>
            </a:ln>
          </p:spPr>
        </p:pic>
        <p:pic>
          <p:nvPicPr>
            <p:cNvPr descr="https://miro.medium.com/max/875/1*b5jMTAiyVhOIB9hheXhMmA.png" id="228" name="Google Shape;228;p32"/>
            <p:cNvPicPr preferRelativeResize="0"/>
            <p:nvPr/>
          </p:nvPicPr>
          <p:blipFill rotWithShape="1">
            <a:blip r:embed="rId4">
              <a:alphaModFix/>
            </a:blip>
            <a:srcRect b="0" l="0" r="58677" t="0"/>
            <a:stretch/>
          </p:blipFill>
          <p:spPr>
            <a:xfrm>
              <a:off x="442193" y="2905990"/>
              <a:ext cx="3444007" cy="1190625"/>
            </a:xfrm>
            <a:prstGeom prst="rect">
              <a:avLst/>
            </a:prstGeom>
            <a:noFill/>
            <a:ln>
              <a:noFill/>
            </a:ln>
          </p:spPr>
        </p:pic>
      </p:grpSp>
      <p:sp>
        <p:nvSpPr>
          <p:cNvPr id="229" name="Google Shape;229;p32"/>
          <p:cNvSpPr txBox="1"/>
          <p:nvPr/>
        </p:nvSpPr>
        <p:spPr>
          <a:xfrm>
            <a:off x="796636" y="1579418"/>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Invariancia a la traslación</a:t>
            </a:r>
            <a:endParaRPr b="0" i="0" sz="1400" u="none" cap="none" strike="noStrike">
              <a:solidFill>
                <a:srgbClr val="000000"/>
              </a:solidFill>
              <a:latin typeface="Montserrat"/>
              <a:ea typeface="Montserrat"/>
              <a:cs typeface="Montserrat"/>
              <a:sym typeface="Montserrat"/>
            </a:endParaRPr>
          </a:p>
        </p:txBody>
      </p:sp>
      <p:pic>
        <p:nvPicPr>
          <p:cNvPr id="230" name="Google Shape;230;p32"/>
          <p:cNvPicPr preferRelativeResize="0"/>
          <p:nvPr/>
        </p:nvPicPr>
        <p:blipFill rotWithShape="1">
          <a:blip r:embed="rId5">
            <a:alphaModFix/>
          </a:blip>
          <a:srcRect b="0" l="0" r="0" t="0"/>
          <a:stretch/>
        </p:blipFill>
        <p:spPr>
          <a:xfrm>
            <a:off x="4333226" y="1975282"/>
            <a:ext cx="4578495" cy="3034672"/>
          </a:xfrm>
          <a:prstGeom prst="rect">
            <a:avLst/>
          </a:prstGeom>
          <a:noFill/>
          <a:ln>
            <a:noFill/>
          </a:ln>
        </p:spPr>
      </p:pic>
      <p:sp>
        <p:nvSpPr>
          <p:cNvPr id="231" name="Google Shape;231;p32"/>
          <p:cNvSpPr txBox="1"/>
          <p:nvPr/>
        </p:nvSpPr>
        <p:spPr>
          <a:xfrm>
            <a:off x="5119254" y="1667505"/>
            <a:ext cx="317961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Características localizadas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3"/>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Algunos desafíos:</a:t>
            </a:r>
            <a:endParaRPr>
              <a:latin typeface="Montserrat"/>
              <a:ea typeface="Montserrat"/>
              <a:cs typeface="Montserrat"/>
              <a:sym typeface="Montserrat"/>
            </a:endParaRPr>
          </a:p>
        </p:txBody>
      </p:sp>
      <p:pic>
        <p:nvPicPr>
          <p:cNvPr id="237" name="Google Shape;237;p33"/>
          <p:cNvPicPr preferRelativeResize="0"/>
          <p:nvPr/>
        </p:nvPicPr>
        <p:blipFill rotWithShape="1">
          <a:blip r:embed="rId3">
            <a:alphaModFix/>
          </a:blip>
          <a:srcRect b="0" l="0" r="0" t="0"/>
          <a:stretch/>
        </p:blipFill>
        <p:spPr>
          <a:xfrm>
            <a:off x="152400" y="1282475"/>
            <a:ext cx="8839201" cy="31458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4"/>
          <p:cNvSpPr txBox="1"/>
          <p:nvPr>
            <p:ph type="title"/>
          </p:nvPr>
        </p:nvSpPr>
        <p:spPr>
          <a:xfrm>
            <a:off x="729450" y="5777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Solución: Redes Convolucionales</a:t>
            </a:r>
            <a:endParaRPr>
              <a:latin typeface="Montserrat"/>
              <a:ea typeface="Montserrat"/>
              <a:cs typeface="Montserrat"/>
              <a:sym typeface="Montserrat"/>
            </a:endParaRPr>
          </a:p>
        </p:txBody>
      </p:sp>
      <p:sp>
        <p:nvSpPr>
          <p:cNvPr id="243" name="Google Shape;243;p34"/>
          <p:cNvSpPr txBox="1"/>
          <p:nvPr>
            <p:ph idx="1" type="body"/>
          </p:nvPr>
        </p:nvSpPr>
        <p:spPr>
          <a:xfrm>
            <a:off x="729450" y="1280475"/>
            <a:ext cx="7688700" cy="30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800">
                <a:latin typeface="Montserrat"/>
                <a:ea typeface="Montserrat"/>
                <a:cs typeface="Montserrat"/>
                <a:sym typeface="Montserrat"/>
              </a:rPr>
              <a:t>Las características de los tipos de capas que conforman una red neuronal convolucional nos permiten extraer características (o features) de los datos de entrada, de forma más localizada (conexiones esparsas), con más robustez frente a las variaciones en los datos y reduciendo el número de parámetros necesarios.</a:t>
            </a:r>
            <a:endParaRPr sz="18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Convolucionales (CONV)</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Capas de Pooling (POOL)</a:t>
            </a:r>
            <a:endParaRPr sz="1800"/>
          </a:p>
        </p:txBody>
      </p:sp>
      <p:sp>
        <p:nvSpPr>
          <p:cNvPr id="244" name="Google Shape;244;p34"/>
          <p:cNvSpPr txBox="1"/>
          <p:nvPr/>
        </p:nvSpPr>
        <p:spPr>
          <a:xfrm>
            <a:off x="273350" y="4668725"/>
            <a:ext cx="8344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0000"/>
                </a:solidFill>
                <a:latin typeface="Montserrat"/>
                <a:ea typeface="Montserrat"/>
                <a:cs typeface="Montserrat"/>
                <a:sym typeface="Montserrat"/>
              </a:rPr>
              <a:t>Paper: </a:t>
            </a:r>
            <a:r>
              <a:rPr b="0" i="0" lang="es" sz="1200" u="sng" cap="none" strike="noStrike">
                <a:solidFill>
                  <a:schemeClr val="hlink"/>
                </a:solidFill>
                <a:latin typeface="Montserrat"/>
                <a:ea typeface="Montserrat"/>
                <a:cs typeface="Montserrat"/>
                <a:sym typeface="Montserrat"/>
                <a:hlinkClick r:id="rId3"/>
              </a:rPr>
              <a:t>Link</a:t>
            </a:r>
            <a:r>
              <a:rPr b="0" i="0" lang="es" sz="1200" u="none" cap="none" strike="noStrike">
                <a:solidFill>
                  <a:srgbClr val="000000"/>
                </a:solidFill>
                <a:latin typeface="Montserrat"/>
                <a:ea typeface="Montserrat"/>
                <a:cs typeface="Montserrat"/>
                <a:sym typeface="Montserrat"/>
              </a:rPr>
              <a:t> </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35"/>
          <p:cNvPicPr preferRelativeResize="0"/>
          <p:nvPr/>
        </p:nvPicPr>
        <p:blipFill rotWithShape="1">
          <a:blip r:embed="rId3">
            <a:alphaModFix/>
          </a:blip>
          <a:srcRect b="0" l="0" r="0" t="0"/>
          <a:stretch/>
        </p:blipFill>
        <p:spPr>
          <a:xfrm>
            <a:off x="250413" y="2870850"/>
            <a:ext cx="2381525" cy="1556350"/>
          </a:xfrm>
          <a:prstGeom prst="rect">
            <a:avLst/>
          </a:prstGeom>
          <a:noFill/>
          <a:ln>
            <a:noFill/>
          </a:ln>
        </p:spPr>
      </p:pic>
      <p:pic>
        <p:nvPicPr>
          <p:cNvPr id="250" name="Google Shape;250;p35"/>
          <p:cNvPicPr preferRelativeResize="0"/>
          <p:nvPr/>
        </p:nvPicPr>
        <p:blipFill rotWithShape="1">
          <a:blip r:embed="rId4">
            <a:alphaModFix/>
          </a:blip>
          <a:srcRect b="0" l="0" r="0" t="0"/>
          <a:stretch/>
        </p:blipFill>
        <p:spPr>
          <a:xfrm>
            <a:off x="3178738" y="2888113"/>
            <a:ext cx="2522750" cy="1521825"/>
          </a:xfrm>
          <a:prstGeom prst="rect">
            <a:avLst/>
          </a:prstGeom>
          <a:noFill/>
          <a:ln>
            <a:noFill/>
          </a:ln>
        </p:spPr>
      </p:pic>
      <p:pic>
        <p:nvPicPr>
          <p:cNvPr id="251" name="Google Shape;251;p35"/>
          <p:cNvPicPr preferRelativeResize="0"/>
          <p:nvPr/>
        </p:nvPicPr>
        <p:blipFill rotWithShape="1">
          <a:blip r:embed="rId5">
            <a:alphaModFix/>
          </a:blip>
          <a:srcRect b="0" l="0" r="0" t="0"/>
          <a:stretch/>
        </p:blipFill>
        <p:spPr>
          <a:xfrm>
            <a:off x="6248288" y="2888125"/>
            <a:ext cx="2645298" cy="1521800"/>
          </a:xfrm>
          <a:prstGeom prst="rect">
            <a:avLst/>
          </a:prstGeom>
          <a:noFill/>
          <a:ln>
            <a:noFill/>
          </a:ln>
        </p:spPr>
      </p:pic>
      <p:cxnSp>
        <p:nvCxnSpPr>
          <p:cNvPr id="252" name="Google Shape;252;p35"/>
          <p:cNvCxnSpPr>
            <a:stCxn id="249" idx="3"/>
            <a:endCxn id="250" idx="1"/>
          </p:cNvCxnSpPr>
          <p:nvPr/>
        </p:nvCxnSpPr>
        <p:spPr>
          <a:xfrm>
            <a:off x="2631938" y="3649025"/>
            <a:ext cx="546900" cy="0"/>
          </a:xfrm>
          <a:prstGeom prst="straightConnector1">
            <a:avLst/>
          </a:prstGeom>
          <a:noFill/>
          <a:ln cap="flat" cmpd="sng" w="9525">
            <a:solidFill>
              <a:schemeClr val="dk2"/>
            </a:solidFill>
            <a:prstDash val="solid"/>
            <a:round/>
            <a:headEnd len="sm" w="sm" type="none"/>
            <a:tailEnd len="med" w="med" type="triangle"/>
          </a:ln>
        </p:spPr>
      </p:cxnSp>
      <p:cxnSp>
        <p:nvCxnSpPr>
          <p:cNvPr id="253" name="Google Shape;253;p35"/>
          <p:cNvCxnSpPr>
            <a:stCxn id="250" idx="3"/>
            <a:endCxn id="251" idx="1"/>
          </p:cNvCxnSpPr>
          <p:nvPr/>
        </p:nvCxnSpPr>
        <p:spPr>
          <a:xfrm>
            <a:off x="5701488" y="3649025"/>
            <a:ext cx="546900" cy="0"/>
          </a:xfrm>
          <a:prstGeom prst="straightConnector1">
            <a:avLst/>
          </a:prstGeom>
          <a:noFill/>
          <a:ln cap="flat" cmpd="sng" w="9525">
            <a:solidFill>
              <a:schemeClr val="dk2"/>
            </a:solidFill>
            <a:prstDash val="solid"/>
            <a:round/>
            <a:headEnd len="sm" w="sm" type="none"/>
            <a:tailEnd len="med" w="med" type="triangle"/>
          </a:ln>
        </p:spPr>
      </p:cxnSp>
      <p:sp>
        <p:nvSpPr>
          <p:cNvPr id="254" name="Google Shape;254;p35"/>
          <p:cNvSpPr txBox="1"/>
          <p:nvPr/>
        </p:nvSpPr>
        <p:spPr>
          <a:xfrm>
            <a:off x="250413"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bordes</a:t>
            </a:r>
            <a:endParaRPr b="0" i="0" sz="1400" u="none" cap="none" strike="noStrike">
              <a:solidFill>
                <a:srgbClr val="000000"/>
              </a:solidFill>
              <a:latin typeface="Lato"/>
              <a:ea typeface="Lato"/>
              <a:cs typeface="Lato"/>
              <a:sym typeface="Lato"/>
            </a:endParaRPr>
          </a:p>
        </p:txBody>
      </p:sp>
      <p:sp>
        <p:nvSpPr>
          <p:cNvPr id="255" name="Google Shape;255;p35"/>
          <p:cNvSpPr txBox="1"/>
          <p:nvPr/>
        </p:nvSpPr>
        <p:spPr>
          <a:xfrm>
            <a:off x="3178838" y="16008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partes de caras</a:t>
            </a:r>
            <a:endParaRPr b="0" i="0" sz="1400" u="none" cap="none" strike="noStrike">
              <a:solidFill>
                <a:srgbClr val="000000"/>
              </a:solidFill>
              <a:latin typeface="Lato"/>
              <a:ea typeface="Lato"/>
              <a:cs typeface="Lato"/>
              <a:sym typeface="Lato"/>
            </a:endParaRPr>
          </a:p>
        </p:txBody>
      </p:sp>
      <p:sp>
        <p:nvSpPr>
          <p:cNvPr id="256" name="Google Shape;256;p35"/>
          <p:cNvSpPr txBox="1"/>
          <p:nvPr/>
        </p:nvSpPr>
        <p:spPr>
          <a:xfrm>
            <a:off x="6449488" y="1542600"/>
            <a:ext cx="2035800" cy="798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Lato"/>
              <a:buChar char="●"/>
            </a:pPr>
            <a:r>
              <a:rPr b="0" i="0" lang="es" sz="1400" u="none" cap="none" strike="noStrike">
                <a:solidFill>
                  <a:srgbClr val="000000"/>
                </a:solidFill>
                <a:latin typeface="Lato"/>
                <a:ea typeface="Lato"/>
                <a:cs typeface="Lato"/>
                <a:sym typeface="Lato"/>
              </a:rPr>
              <a:t>Capa detectora de caras enteras</a:t>
            </a:r>
            <a:endParaRPr b="0" i="0" sz="1400" u="none" cap="none" strike="noStrike">
              <a:solidFill>
                <a:srgbClr val="000000"/>
              </a:solidFill>
              <a:latin typeface="Lato"/>
              <a:ea typeface="Lato"/>
              <a:cs typeface="Lato"/>
              <a:sym typeface="Lato"/>
            </a:endParaRPr>
          </a:p>
        </p:txBody>
      </p:sp>
      <p:sp>
        <p:nvSpPr>
          <p:cNvPr id="257" name="Google Shape;257;p35"/>
          <p:cNvSpPr txBox="1"/>
          <p:nvPr>
            <p:ph type="title"/>
          </p:nvPr>
        </p:nvSpPr>
        <p:spPr>
          <a:xfrm>
            <a:off x="727650" y="5764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Aprender de los datos: Capa Convolucional</a:t>
            </a:r>
            <a:endParaRPr>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6"/>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convolucional</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pic>
        <p:nvPicPr>
          <p:cNvPr id="263" name="Google Shape;263;p36"/>
          <p:cNvPicPr preferRelativeResize="0"/>
          <p:nvPr/>
        </p:nvPicPr>
        <p:blipFill rotWithShape="1">
          <a:blip r:embed="rId3">
            <a:alphaModFix/>
          </a:blip>
          <a:srcRect b="0" l="0" r="0" t="0"/>
          <a:stretch/>
        </p:blipFill>
        <p:spPr>
          <a:xfrm>
            <a:off x="4228575" y="562400"/>
            <a:ext cx="4850124" cy="4018701"/>
          </a:xfrm>
          <a:prstGeom prst="rect">
            <a:avLst/>
          </a:prstGeom>
          <a:noFill/>
          <a:ln>
            <a:noFill/>
          </a:ln>
        </p:spPr>
      </p:pic>
      <p:sp>
        <p:nvSpPr>
          <p:cNvPr id="264" name="Google Shape;264;p36"/>
          <p:cNvSpPr txBox="1"/>
          <p:nvPr/>
        </p:nvSpPr>
        <p:spPr>
          <a:xfrm>
            <a:off x="168267" y="1251000"/>
            <a:ext cx="3953233" cy="3948004"/>
          </a:xfrm>
          <a:prstGeom prst="rect">
            <a:avLst/>
          </a:prstGeom>
          <a:blipFill rotWithShape="1">
            <a:blip r:embed="rId4">
              <a:alphaModFix/>
            </a:blip>
            <a:stretch>
              <a:fillRect b="-150" l="-151"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7"/>
          <p:cNvSpPr txBox="1"/>
          <p:nvPr/>
        </p:nvSpPr>
        <p:spPr>
          <a:xfrm>
            <a:off x="312206" y="1350814"/>
            <a:ext cx="4391400" cy="160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Dado un volumen de entrada de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rtl="0" algn="l">
              <a:spcBef>
                <a:spcPts val="0"/>
              </a:spcBef>
              <a:spcAft>
                <a:spcPts val="0"/>
              </a:spcAft>
              <a:buClr>
                <a:srgbClr val="000000"/>
              </a:buClr>
              <a:buSzPts val="1400"/>
              <a:buFont typeface="Arial"/>
              <a:buNone/>
            </a:pPr>
            <a:r>
              <a:rPr lang="es">
                <a:latin typeface="Montserrat"/>
                <a:ea typeface="Montserrat"/>
                <a:cs typeface="Montserrat"/>
                <a:sym typeface="Montserrat"/>
              </a:rPr>
              <a:t>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lang="es">
                <a:latin typeface="Montserrat"/>
                <a:ea typeface="Montserrat"/>
                <a:cs typeface="Montserrat"/>
                <a:sym typeface="Montserrat"/>
              </a:rPr>
              <a:t>y</a:t>
            </a:r>
            <a:r>
              <a:rPr b="0" i="0" lang="es" sz="1400" u="none" cap="none" strike="noStrike">
                <a:solidFill>
                  <a:srgbClr val="000000"/>
                </a:solidFill>
                <a:latin typeface="Montserrat"/>
                <a:ea typeface="Montserrat"/>
                <a:cs typeface="Montserrat"/>
                <a:sym typeface="Montserrat"/>
              </a:rPr>
              <a:t> una capa de pooling con tamaño de filtro </a:t>
            </a:r>
            <a:r>
              <a:rPr b="1" i="1" lang="es" sz="1400" u="none" cap="none" strike="noStrike">
                <a:solidFill>
                  <a:srgbClr val="000000"/>
                </a:solidFill>
                <a:latin typeface="Cambria"/>
                <a:ea typeface="Cambria"/>
                <a:cs typeface="Cambria"/>
                <a:sym typeface="Cambria"/>
              </a:rPr>
              <a:t>f</a:t>
            </a:r>
            <a:r>
              <a:rPr b="0" i="0" lang="es" sz="1400" u="none" cap="none" strike="noStrike">
                <a:solidFill>
                  <a:srgbClr val="000000"/>
                </a:solidFill>
                <a:latin typeface="Montserrat"/>
                <a:ea typeface="Montserrat"/>
                <a:cs typeface="Montserrat"/>
                <a:sym typeface="Montserrat"/>
              </a:rPr>
              <a:t>  y stride </a:t>
            </a:r>
            <a:r>
              <a:rPr b="1" i="1" lang="es" sz="1400" u="none" cap="none" strike="noStrike">
                <a:solidFill>
                  <a:srgbClr val="000000"/>
                </a:solidFill>
                <a:latin typeface="Cambria"/>
                <a:ea typeface="Cambria"/>
                <a:cs typeface="Cambria"/>
                <a:sym typeface="Cambria"/>
              </a:rPr>
              <a:t>s</a:t>
            </a:r>
            <a:r>
              <a:rPr lang="es">
                <a:latin typeface="Montserrat"/>
                <a:ea typeface="Montserrat"/>
                <a:cs typeface="Montserrat"/>
                <a:sym typeface="Montserrat"/>
              </a:rPr>
              <a:t>. </a:t>
            </a:r>
            <a:r>
              <a:rPr b="0" i="0" lang="es" sz="1400" u="none" cap="none" strike="noStrike">
                <a:solidFill>
                  <a:srgbClr val="000000"/>
                </a:solidFill>
                <a:latin typeface="Montserrat"/>
                <a:ea typeface="Montserrat"/>
                <a:cs typeface="Montserrat"/>
                <a:sym typeface="Montserrat"/>
              </a:rPr>
              <a:t>Las dimensiones de la salida serán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pic>
        <p:nvPicPr>
          <p:cNvPr id="270" name="Google Shape;270;p37"/>
          <p:cNvPicPr preferRelativeResize="0"/>
          <p:nvPr/>
        </p:nvPicPr>
        <p:blipFill>
          <a:blip r:embed="rId3">
            <a:alphaModFix/>
          </a:blip>
          <a:stretch>
            <a:fillRect/>
          </a:stretch>
        </p:blipFill>
        <p:spPr>
          <a:xfrm>
            <a:off x="4875796" y="1446525"/>
            <a:ext cx="4094075" cy="2898050"/>
          </a:xfrm>
          <a:prstGeom prst="rect">
            <a:avLst/>
          </a:prstGeom>
          <a:noFill/>
          <a:ln>
            <a:noFill/>
          </a:ln>
        </p:spPr>
      </p:pic>
      <p:sp>
        <p:nvSpPr>
          <p:cNvPr id="271" name="Google Shape;271;p37"/>
          <p:cNvSpPr txBox="1"/>
          <p:nvPr>
            <p:ph type="title"/>
          </p:nvPr>
        </p:nvSpPr>
        <p:spPr>
          <a:xfrm>
            <a:off x="520925" y="488600"/>
            <a:ext cx="3493500" cy="76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s" sz="1800">
                <a:latin typeface="Montserrat"/>
                <a:ea typeface="Montserrat"/>
                <a:cs typeface="Montserrat"/>
                <a:sym typeface="Montserrat"/>
              </a:rPr>
              <a:t>Capa Pooling</a:t>
            </a:r>
            <a:endParaRPr sz="1800">
              <a:latin typeface="Montserrat"/>
              <a:ea typeface="Montserrat"/>
              <a:cs typeface="Montserrat"/>
              <a:sym typeface="Montserrat"/>
            </a:endParaRPr>
          </a:p>
          <a:p>
            <a:pPr indent="0" lvl="0" marL="0" rtl="0" algn="ctr">
              <a:lnSpc>
                <a:spcPct val="100000"/>
              </a:lnSpc>
              <a:spcBef>
                <a:spcPts val="0"/>
              </a:spcBef>
              <a:spcAft>
                <a:spcPts val="0"/>
              </a:spcAft>
              <a:buSzPts val="2600"/>
              <a:buNone/>
            </a:pPr>
            <a:r>
              <a:rPr lang="es" sz="1600">
                <a:latin typeface="Montserrat"/>
                <a:ea typeface="Montserrat"/>
                <a:cs typeface="Montserrat"/>
                <a:sym typeface="Montserrat"/>
              </a:rPr>
              <a:t>Resumen dimensiones</a:t>
            </a:r>
            <a:endParaRPr sz="1600">
              <a:latin typeface="Montserrat"/>
              <a:ea typeface="Montserrat"/>
              <a:cs typeface="Montserrat"/>
              <a:sym typeface="Montserrat"/>
            </a:endParaRPr>
          </a:p>
        </p:txBody>
      </p:sp>
      <p:sp>
        <p:nvSpPr>
          <p:cNvPr id="272" name="Google Shape;272;p37"/>
          <p:cNvSpPr txBox="1"/>
          <p:nvPr/>
        </p:nvSpPr>
        <p:spPr>
          <a:xfrm>
            <a:off x="1634740" y="1615990"/>
            <a:ext cx="1746300" cy="307800"/>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73" name="Google Shape;273;p37"/>
          <p:cNvSpPr txBox="1"/>
          <p:nvPr/>
        </p:nvSpPr>
        <p:spPr>
          <a:xfrm>
            <a:off x="799396" y="2647898"/>
            <a:ext cx="3417000" cy="571800"/>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74" name="Google Shape;274;p37"/>
          <p:cNvSpPr txBox="1"/>
          <p:nvPr/>
        </p:nvSpPr>
        <p:spPr>
          <a:xfrm>
            <a:off x="349950" y="3294750"/>
            <a:ext cx="4344600" cy="831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
                <a:latin typeface="Montserrat"/>
                <a:ea typeface="Montserrat"/>
                <a:cs typeface="Montserrat"/>
                <a:sym typeface="Montserrat"/>
              </a:rPr>
              <a:t>Las capas de pooling no aportan </a:t>
            </a:r>
            <a:r>
              <a:rPr lang="es">
                <a:latin typeface="Montserrat"/>
                <a:ea typeface="Montserrat"/>
                <a:cs typeface="Montserrat"/>
                <a:sym typeface="Montserrat"/>
              </a:rPr>
              <a:t>parámetros</a:t>
            </a:r>
            <a:r>
              <a:rPr lang="es">
                <a:latin typeface="Montserrat"/>
                <a:ea typeface="Montserrat"/>
                <a:cs typeface="Montserrat"/>
                <a:sym typeface="Montserrat"/>
              </a:rPr>
              <a:t> entrenables ni modifican la cantidad de canales del volumen de entrada.</a:t>
            </a:r>
            <a:endParaRPr>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8"/>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de </a:t>
            </a:r>
            <a:r>
              <a:rPr lang="es">
                <a:latin typeface="Montserrat"/>
                <a:ea typeface="Montserrat"/>
                <a:cs typeface="Montserrat"/>
                <a:sym typeface="Montserrat"/>
              </a:rPr>
              <a:t>imágenes</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280" name="Google Shape;280;p38"/>
          <p:cNvSpPr txBox="1"/>
          <p:nvPr>
            <p:ph idx="1" type="body"/>
          </p:nvPr>
        </p:nvSpPr>
        <p:spPr>
          <a:xfrm>
            <a:off x="273450" y="1243550"/>
            <a:ext cx="8568300" cy="39000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El esquema de las redes para </a:t>
            </a:r>
            <a:r>
              <a:rPr lang="es" sz="1500">
                <a:latin typeface="Montserrat"/>
                <a:ea typeface="Montserrat"/>
                <a:cs typeface="Montserrat"/>
                <a:sym typeface="Montserrat"/>
              </a:rPr>
              <a:t>clasificación</a:t>
            </a:r>
            <a:r>
              <a:rPr lang="es" sz="1500">
                <a:latin typeface="Montserrat"/>
                <a:ea typeface="Montserrat"/>
                <a:cs typeface="Montserrat"/>
                <a:sym typeface="Montserrat"/>
              </a:rPr>
              <a:t> y, en general, para procesamiento de </a:t>
            </a:r>
            <a:r>
              <a:rPr lang="es" sz="1500">
                <a:latin typeface="Montserrat"/>
                <a:ea typeface="Montserrat"/>
                <a:cs typeface="Montserrat"/>
                <a:sym typeface="Montserrat"/>
              </a:rPr>
              <a:t>imágenes</a:t>
            </a:r>
            <a:r>
              <a:rPr lang="es" sz="1500">
                <a:latin typeface="Montserrat"/>
                <a:ea typeface="Montserrat"/>
                <a:cs typeface="Montserrat"/>
                <a:sym typeface="Montserrat"/>
              </a:rPr>
              <a:t>, consta de una primera etapa con capas convolucionales y de pooling para la </a:t>
            </a:r>
            <a:r>
              <a:rPr lang="es" sz="1500">
                <a:latin typeface="Montserrat"/>
                <a:ea typeface="Montserrat"/>
                <a:cs typeface="Montserrat"/>
                <a:sym typeface="Montserrat"/>
              </a:rPr>
              <a:t>extracción</a:t>
            </a:r>
            <a:r>
              <a:rPr lang="es" sz="1500">
                <a:latin typeface="Montserrat"/>
                <a:ea typeface="Montserrat"/>
                <a:cs typeface="Montserrat"/>
                <a:sym typeface="Montserrat"/>
              </a:rPr>
              <a:t> de </a:t>
            </a:r>
            <a:r>
              <a:rPr lang="es" sz="1500">
                <a:latin typeface="Montserrat"/>
                <a:ea typeface="Montserrat"/>
                <a:cs typeface="Montserrat"/>
                <a:sym typeface="Montserrat"/>
              </a:rPr>
              <a:t>características</a:t>
            </a:r>
            <a:r>
              <a:rPr lang="es" sz="1500">
                <a:latin typeface="Montserrat"/>
                <a:ea typeface="Montserrat"/>
                <a:cs typeface="Montserrat"/>
                <a:sym typeface="Montserrat"/>
              </a:rPr>
              <a:t>, seguida de capas densas para la </a:t>
            </a:r>
            <a:r>
              <a:rPr lang="es" sz="1500">
                <a:latin typeface="Montserrat"/>
                <a:ea typeface="Montserrat"/>
                <a:cs typeface="Montserrat"/>
                <a:sym typeface="Montserrat"/>
              </a:rPr>
              <a:t>clasificación</a:t>
            </a:r>
            <a:r>
              <a:rPr lang="es" sz="1500">
                <a:latin typeface="Montserrat"/>
                <a:ea typeface="Montserrat"/>
                <a:cs typeface="Montserrat"/>
                <a:sym typeface="Montserrat"/>
              </a:rPr>
              <a:t> final.</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pic>
        <p:nvPicPr>
          <p:cNvPr id="281" name="Google Shape;281;p38"/>
          <p:cNvPicPr preferRelativeResize="0"/>
          <p:nvPr/>
        </p:nvPicPr>
        <p:blipFill>
          <a:blip r:embed="rId3">
            <a:alphaModFix/>
          </a:blip>
          <a:stretch>
            <a:fillRect/>
          </a:stretch>
        </p:blipFill>
        <p:spPr>
          <a:xfrm>
            <a:off x="1848513" y="2177375"/>
            <a:ext cx="5418176" cy="29002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9"/>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AlexNet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287" name="Google Shape;287;p39"/>
          <p:cNvSpPr txBox="1"/>
          <p:nvPr>
            <p:ph idx="1" type="body"/>
          </p:nvPr>
        </p:nvSpPr>
        <p:spPr>
          <a:xfrm>
            <a:off x="597425" y="1243550"/>
            <a:ext cx="8049000" cy="3900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1300"/>
              <a:buNone/>
            </a:pPr>
            <a:r>
              <a:rPr lang="es" sz="1500">
                <a:latin typeface="Montserrat"/>
                <a:ea typeface="Montserrat"/>
                <a:cs typeface="Montserrat"/>
                <a:sym typeface="Montserrat"/>
              </a:rPr>
              <a:t>En 2012 causó un gran impacto por obtener un puntaje significativamente mayor que el segundo puesto en ImageNet Large-Scale Visual Recognition Challenge (ILSVRC), basando su modelo en capas convolucionales y de pooling. A partir de ese momento todos los ganadores comenzaron a ser redes convolucionales profundas.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rPr lang="es" sz="1000">
                <a:latin typeface="Montserrat"/>
                <a:ea typeface="Montserrat"/>
                <a:cs typeface="Montserrat"/>
                <a:sym typeface="Montserrat"/>
              </a:rPr>
              <a:t>Krizhevsky, et al., 2012. ImageNet Classification with Deep Convolutional Neural Networks. </a:t>
            </a:r>
            <a:r>
              <a:rPr lang="es" sz="1000" u="sng">
                <a:solidFill>
                  <a:schemeClr val="hlink"/>
                </a:solidFill>
                <a:latin typeface="Montserrat"/>
                <a:ea typeface="Montserrat"/>
                <a:cs typeface="Montserrat"/>
                <a:sym typeface="Montserrat"/>
                <a:hlinkClick r:id="rId3"/>
              </a:rPr>
              <a:t>Link</a:t>
            </a:r>
            <a:r>
              <a:rPr lang="es" sz="1000">
                <a:latin typeface="Montserrat"/>
                <a:ea typeface="Montserrat"/>
                <a:cs typeface="Montserrat"/>
                <a:sym typeface="Montserrat"/>
              </a:rPr>
              <a:t> </a:t>
            </a:r>
            <a:endParaRPr sz="1000">
              <a:latin typeface="Montserrat"/>
              <a:ea typeface="Montserrat"/>
              <a:cs typeface="Montserrat"/>
              <a:sym typeface="Montserrat"/>
            </a:endParaRPr>
          </a:p>
        </p:txBody>
      </p:sp>
      <p:pic>
        <p:nvPicPr>
          <p:cNvPr id="288" name="Google Shape;288;p39"/>
          <p:cNvPicPr preferRelativeResize="0"/>
          <p:nvPr/>
        </p:nvPicPr>
        <p:blipFill rotWithShape="1">
          <a:blip r:embed="rId4">
            <a:alphaModFix/>
          </a:blip>
          <a:srcRect b="0" l="0" r="0" t="0"/>
          <a:stretch/>
        </p:blipFill>
        <p:spPr>
          <a:xfrm>
            <a:off x="2323349" y="2526575"/>
            <a:ext cx="4497301" cy="23390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0"/>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pic>
        <p:nvPicPr>
          <p:cNvPr id="294" name="Google Shape;294;p40"/>
          <p:cNvPicPr preferRelativeResize="0"/>
          <p:nvPr/>
        </p:nvPicPr>
        <p:blipFill rotWithShape="1">
          <a:blip r:embed="rId3">
            <a:alphaModFix/>
          </a:blip>
          <a:srcRect b="0" l="0" r="0" t="0"/>
          <a:stretch/>
        </p:blipFill>
        <p:spPr>
          <a:xfrm>
            <a:off x="152400" y="2016575"/>
            <a:ext cx="8839200" cy="1746626"/>
          </a:xfrm>
          <a:prstGeom prst="rect">
            <a:avLst/>
          </a:prstGeom>
          <a:noFill/>
          <a:ln>
            <a:noFill/>
          </a:ln>
        </p:spPr>
      </p:pic>
      <p:sp>
        <p:nvSpPr>
          <p:cNvPr id="295" name="Google Shape;295;p40"/>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4"/>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1"/>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AlexNet</a:t>
            </a:r>
            <a:endParaRPr>
              <a:latin typeface="Montserrat"/>
              <a:ea typeface="Montserrat"/>
              <a:cs typeface="Montserrat"/>
              <a:sym typeface="Montserrat"/>
            </a:endParaRPr>
          </a:p>
        </p:txBody>
      </p:sp>
      <p:graphicFrame>
        <p:nvGraphicFramePr>
          <p:cNvPr id="301" name="Google Shape;301;p41"/>
          <p:cNvGraphicFramePr/>
          <p:nvPr/>
        </p:nvGraphicFramePr>
        <p:xfrm>
          <a:off x="1021773" y="1455453"/>
          <a:ext cx="3000000" cy="3000000"/>
        </p:xfrm>
        <a:graphic>
          <a:graphicData uri="http://schemas.openxmlformats.org/drawingml/2006/table">
            <a:tbl>
              <a:tblPr bandRow="1" firstRow="1">
                <a:noFill/>
                <a:tableStyleId>{554B2852-8EC5-4347-B6F0-8241262DB539}</a:tableStyleId>
              </a:tblPr>
              <a:tblGrid>
                <a:gridCol w="1183400"/>
                <a:gridCol w="1183400"/>
                <a:gridCol w="1183400"/>
                <a:gridCol w="1183400"/>
                <a:gridCol w="1183400"/>
                <a:gridCol w="1183400"/>
              </a:tblGrid>
              <a:tr h="243850">
                <a:tc gridSpan="2">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Layers</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hMerge="1"/>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Activation Size</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lang="es" sz="1000" u="none" cap="none" strike="noStrike">
                          <a:latin typeface="Montserrat"/>
                          <a:ea typeface="Montserrat"/>
                          <a:cs typeface="Montserrat"/>
                          <a:sym typeface="Montserrat"/>
                        </a:rPr>
                        <a:t>Feature Map</a:t>
                      </a:r>
                      <a:endParaRPr b="1" sz="1000" u="none" cap="none" strike="noStrike">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Stride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Montserrat"/>
                          <a:ea typeface="Montserrat"/>
                          <a:cs typeface="Montserrat"/>
                          <a:sym typeface="Montserrat"/>
                        </a:rPr>
                        <a:t>Filter Size</a:t>
                      </a:r>
                      <a:endParaRPr b="1" i="0" sz="10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Input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227x227x3</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50"/>
                        <a:buFont typeface="Arial"/>
                        <a:buNone/>
                      </a:pPr>
                      <a:r>
                        <a:rPr lang="es" sz="1050" u="none" cap="none" strike="noStrike">
                          <a:latin typeface="Montserrat"/>
                          <a:ea typeface="Montserrat"/>
                          <a:cs typeface="Montserrat"/>
                          <a:sym typeface="Montserrat"/>
                        </a:rPr>
                        <a:t>-</a:t>
                      </a:r>
                      <a:endParaRPr sz="105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55x55x96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96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11x11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27x27x96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Convolution</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27x27x256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256</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1</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5x5</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384</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5</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13x13x256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256</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a:t>
                      </a:r>
                      <a:endParaRPr sz="9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3x3</a:t>
                      </a:r>
                      <a:endParaRPr b="0" i="0" sz="9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Max-Pooling</a:t>
                      </a:r>
                      <a:endParaRPr sz="1400" u="none" cap="none" strike="noStrike"/>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6x6x256</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2</a:t>
                      </a:r>
                      <a:endParaRPr sz="900" u="none" cap="none" strike="noStrike">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2x2</a:t>
                      </a:r>
                      <a:endParaRPr b="0" i="0" sz="900" u="none" cap="none" strike="noStrike">
                        <a:solidFill>
                          <a:srgbClr val="000000"/>
                        </a:solidFill>
                        <a:latin typeface="Montserrat"/>
                        <a:ea typeface="Montserrat"/>
                        <a:cs typeface="Montserrat"/>
                        <a:sym typeface="Montserrat"/>
                      </a:endParaRPr>
                    </a:p>
                  </a:txBody>
                  <a:tcPr marT="45725" marB="45725" marR="91450" marL="91450" anchor="ctr">
                    <a:lnB cap="flat" cmpd="sng" w="9525">
                      <a:solidFill>
                        <a:srgbClr val="9E9E9E"/>
                      </a:solidFill>
                      <a:prstDash val="solid"/>
                      <a:round/>
                      <a:headEnd len="sm" w="sm" type="none"/>
                      <a:tailEnd len="sm" w="sm" type="none"/>
                    </a:lnB>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7</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Dense</a:t>
                      </a:r>
                      <a:endParaRPr sz="1400" u="none" cap="none" strike="noStrike"/>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4096</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00000">
                        <a:alpha val="0"/>
                      </a:srgbClr>
                    </a:solidFill>
                  </a:tcPr>
                </a:tc>
              </a:tr>
              <a:tr h="243850">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8</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Output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1000</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lang="es" sz="900" u="none" cap="none" strike="noStrike">
                          <a:latin typeface="Montserrat"/>
                          <a:ea typeface="Montserrat"/>
                          <a:cs typeface="Montserrat"/>
                          <a:sym typeface="Montserrat"/>
                        </a:rPr>
                        <a:t>-</a:t>
                      </a:r>
                      <a:endParaRPr sz="900" u="none" cap="none" strike="noStrike">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c>
                  <a:txBody>
                    <a:bodyPr/>
                    <a:lstStyle/>
                    <a:p>
                      <a:pPr indent="0" lvl="0" marL="0" marR="0" rtl="0" algn="ctr">
                        <a:lnSpc>
                          <a:spcPct val="100000"/>
                        </a:lnSpc>
                        <a:spcBef>
                          <a:spcPts val="0"/>
                        </a:spcBef>
                        <a:spcAft>
                          <a:spcPts val="0"/>
                        </a:spcAft>
                        <a:buClr>
                          <a:srgbClr val="000000"/>
                        </a:buClr>
                        <a:buSzPts val="900"/>
                        <a:buFont typeface="Arial"/>
                        <a:buNone/>
                      </a:pPr>
                      <a:r>
                        <a:rPr b="0" i="0" lang="es" sz="900" u="none" cap="none" strike="noStrike">
                          <a:solidFill>
                            <a:srgbClr val="000000"/>
                          </a:solidFill>
                          <a:latin typeface="Montserrat"/>
                          <a:ea typeface="Montserrat"/>
                          <a:cs typeface="Montserrat"/>
                          <a:sym typeface="Montserrat"/>
                        </a:rPr>
                        <a:t>-</a:t>
                      </a:r>
                      <a:endParaRPr b="0" i="0" sz="900" u="none" cap="none" strike="noStrike">
                        <a:solidFill>
                          <a:srgbClr val="000000"/>
                        </a:solidFill>
                        <a:latin typeface="Montserrat"/>
                        <a:ea typeface="Montserrat"/>
                        <a:cs typeface="Montserrat"/>
                        <a:sym typeface="Montserrat"/>
                      </a:endParaRPr>
                    </a:p>
                  </a:txBody>
                  <a:tcPr marT="45725" marB="45725" marR="91450" marL="9145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EB891"/>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nvSpPr>
        <p:spPr>
          <a:xfrm>
            <a:off x="776100" y="1255925"/>
            <a:ext cx="7434000" cy="349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Dinámica de las clases</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teórico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Descanso</a:t>
            </a:r>
            <a:endParaRPr b="0" i="0" sz="16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b="0" i="0" lang="es" sz="1600" u="none" cap="none" strike="noStrike">
                <a:solidFill>
                  <a:srgbClr val="000000"/>
                </a:solidFill>
                <a:latin typeface="Montserrat"/>
                <a:ea typeface="Montserrat"/>
                <a:cs typeface="Montserrat"/>
                <a:sym typeface="Montserrat"/>
              </a:rPr>
              <a:t>Segmento práctico</a:t>
            </a:r>
            <a:endParaRPr b="0" i="0" sz="16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000"/>
              <a:buFont typeface="Arial"/>
              <a:buNone/>
            </a:pPr>
            <a:r>
              <a:rPr b="1" i="0" lang="es" sz="2000" u="none" cap="none" strike="noStrike">
                <a:solidFill>
                  <a:srgbClr val="000000"/>
                </a:solidFill>
                <a:latin typeface="Montserrat"/>
                <a:ea typeface="Montserrat"/>
                <a:cs typeface="Montserrat"/>
                <a:sym typeface="Montserrat"/>
              </a:rPr>
              <a:t>Requisitos para la aprobación</a:t>
            </a:r>
            <a:endParaRPr b="1" i="0" sz="2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Montserrat"/>
              <a:ea typeface="Montserrat"/>
              <a:cs typeface="Montserrat"/>
              <a:sym typeface="Montserrat"/>
            </a:endParaRPr>
          </a:p>
          <a:p>
            <a:pPr indent="-330200" lvl="0" marL="457200" marR="0" rtl="0" algn="l">
              <a:lnSpc>
                <a:spcPct val="115000"/>
              </a:lnSpc>
              <a:spcBef>
                <a:spcPts val="0"/>
              </a:spcBef>
              <a:spcAft>
                <a:spcPts val="0"/>
              </a:spcAft>
              <a:buClr>
                <a:srgbClr val="000000"/>
              </a:buClr>
              <a:buSzPts val="1600"/>
              <a:buFont typeface="Montserrat"/>
              <a:buChar char="●"/>
            </a:pPr>
            <a:r>
              <a:rPr lang="es" sz="1600">
                <a:latin typeface="Montserrat"/>
                <a:ea typeface="Montserrat"/>
                <a:cs typeface="Montserrat"/>
                <a:sym typeface="Montserrat"/>
              </a:rPr>
              <a:t>Trabajo </a:t>
            </a:r>
            <a:r>
              <a:rPr lang="es" sz="1600">
                <a:latin typeface="Montserrat"/>
                <a:ea typeface="Montserrat"/>
                <a:cs typeface="Montserrat"/>
                <a:sym typeface="Montserrat"/>
              </a:rPr>
              <a:t>práctico</a:t>
            </a:r>
            <a:r>
              <a:rPr lang="es" sz="1600">
                <a:latin typeface="Montserrat"/>
                <a:ea typeface="Montserrat"/>
                <a:cs typeface="Montserrat"/>
                <a:sym typeface="Montserrat"/>
              </a:rPr>
              <a:t> integrador</a:t>
            </a:r>
            <a:endParaRPr sz="1600">
              <a:latin typeface="Montserrat"/>
              <a:ea typeface="Montserrat"/>
              <a:cs typeface="Montserrat"/>
              <a:sym typeface="Montserrat"/>
            </a:endParaRPr>
          </a:p>
          <a:p>
            <a:pPr indent="-330200" lvl="1" marL="914400" marR="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Se puede hacer en grupos de hasta 2 personas.</a:t>
            </a:r>
            <a:endParaRPr sz="1600">
              <a:latin typeface="Montserrat"/>
              <a:ea typeface="Montserrat"/>
              <a:cs typeface="Montserrat"/>
              <a:sym typeface="Montserrat"/>
            </a:endParaRPr>
          </a:p>
          <a:p>
            <a:pPr indent="-330200" lvl="1" marL="914400" marR="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Se presenta en la </a:t>
            </a:r>
            <a:r>
              <a:rPr lang="es" sz="1600">
                <a:latin typeface="Montserrat"/>
                <a:ea typeface="Montserrat"/>
                <a:cs typeface="Montserrat"/>
                <a:sym typeface="Montserrat"/>
              </a:rPr>
              <a:t>última</a:t>
            </a:r>
            <a:r>
              <a:rPr lang="es" sz="1600">
                <a:latin typeface="Montserrat"/>
                <a:ea typeface="Montserrat"/>
                <a:cs typeface="Montserrat"/>
                <a:sym typeface="Montserrat"/>
              </a:rPr>
              <a:t> clase.</a:t>
            </a:r>
            <a:endParaRPr sz="1600">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2"/>
          <p:cNvSpPr txBox="1"/>
          <p:nvPr>
            <p:ph type="title"/>
          </p:nvPr>
        </p:nvSpPr>
        <p:spPr>
          <a:xfrm>
            <a:off x="729450" y="56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Características de AlexNet</a:t>
            </a:r>
            <a:endParaRPr>
              <a:latin typeface="Montserrat"/>
              <a:ea typeface="Montserrat"/>
              <a:cs typeface="Montserrat"/>
              <a:sym typeface="Montserrat"/>
            </a:endParaRPr>
          </a:p>
        </p:txBody>
      </p:sp>
      <p:sp>
        <p:nvSpPr>
          <p:cNvPr id="307" name="Google Shape;307;p42"/>
          <p:cNvSpPr txBox="1"/>
          <p:nvPr>
            <p:ph idx="1" type="body"/>
          </p:nvPr>
        </p:nvSpPr>
        <p:spPr>
          <a:xfrm>
            <a:off x="727650" y="1324300"/>
            <a:ext cx="7688700" cy="3819300"/>
          </a:xfrm>
          <a:prstGeom prst="rect">
            <a:avLst/>
          </a:prstGeom>
          <a:noFill/>
          <a:ln>
            <a:noFill/>
          </a:ln>
        </p:spPr>
        <p:txBody>
          <a:bodyPr anchorCtr="0" anchor="t" bIns="90000" lIns="91425" spcFirstLastPara="1" rIns="91425" wrap="square" tIns="91425">
            <a:noAutofit/>
          </a:bodyPr>
          <a:lstStyle/>
          <a:p>
            <a:pPr indent="0" lvl="0" marL="0" rtl="0" algn="l">
              <a:lnSpc>
                <a:spcPct val="115000"/>
              </a:lnSpc>
              <a:spcBef>
                <a:spcPts val="0"/>
              </a:spcBef>
              <a:spcAft>
                <a:spcPts val="0"/>
              </a:spcAft>
              <a:buSzPts val="1300"/>
              <a:buNone/>
            </a:pPr>
            <a:r>
              <a:rPr lang="es" sz="1600">
                <a:latin typeface="Montserrat"/>
                <a:ea typeface="Montserrat"/>
                <a:cs typeface="Montserrat"/>
                <a:sym typeface="Montserrat"/>
              </a:rPr>
              <a:t>Entre las novedades introducidas en esta arquitectura encontramos: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Activaciones ReLU (Rectified Linear Units)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Uso de múltiples GPUs para entrenar el modelo</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Dropout</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Local Response Normalization (no tan usado hoy en día)</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Capas Pool con ventanas superpuestas</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Data Augmentation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60 M de parámetros</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sz="15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3"/>
          <p:cNvSpPr txBox="1"/>
          <p:nvPr>
            <p:ph type="title"/>
          </p:nvPr>
        </p:nvSpPr>
        <p:spPr>
          <a:xfrm>
            <a:off x="727650" y="567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Arquitecturas clásicas: VGGNet</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313" name="Google Shape;313;p43"/>
          <p:cNvSpPr txBox="1"/>
          <p:nvPr>
            <p:ph idx="1" type="body"/>
          </p:nvPr>
        </p:nvSpPr>
        <p:spPr>
          <a:xfrm>
            <a:off x="597425" y="1243550"/>
            <a:ext cx="8049000" cy="3498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SzPts val="1300"/>
              <a:buNone/>
            </a:pPr>
            <a:r>
              <a:rPr lang="es" sz="1500">
                <a:latin typeface="Montserrat"/>
                <a:ea typeface="Montserrat"/>
                <a:cs typeface="Montserrat"/>
                <a:sym typeface="Montserrat"/>
              </a:rPr>
              <a:t>Las redes VGG-16 y VGG-19 fueron presentadas en 2014 obteniendo el primer y segundo puesto en las tareas de localización y clasificación de la competencia ILSVRC, respectivamente. Estas redes, si bien están basadas en muchos de los principios introducidos por AlexNet, cuentan con algunas características destacables: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Utiliza tamaños de filtro de 3x3 a lo largo de toda la red.</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Agrega más capas convolucionales.</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Para reducir la dimensionalidad solo se emplearon capas de Max-Pooling. Todas las convolucionales son con stride igual a 1.</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Entrenamiento con multi escalado de imágenes (Multi-Scale Training).</a:t>
            </a:r>
            <a:endParaRPr sz="1500">
              <a:latin typeface="Montserrat"/>
              <a:ea typeface="Montserrat"/>
              <a:cs typeface="Montserrat"/>
              <a:sym typeface="Montserrat"/>
            </a:endParaRPr>
          </a:p>
          <a:p>
            <a:pPr indent="-323850" lvl="0" marL="457200" marR="0" rtl="0" algn="l">
              <a:lnSpc>
                <a:spcPct val="115000"/>
              </a:lnSpc>
              <a:spcBef>
                <a:spcPts val="0"/>
              </a:spcBef>
              <a:spcAft>
                <a:spcPts val="0"/>
              </a:spcAft>
              <a:buSzPts val="1500"/>
              <a:buFont typeface="Montserrat"/>
              <a:buChar char="●"/>
            </a:pPr>
            <a:r>
              <a:rPr lang="es" sz="1500">
                <a:latin typeface="Montserrat"/>
                <a:ea typeface="Montserrat"/>
                <a:cs typeface="Montserrat"/>
                <a:sym typeface="Montserrat"/>
              </a:rPr>
              <a:t>138M y 144M de parámetros.</a:t>
            </a:r>
            <a:endParaRPr sz="1500">
              <a:latin typeface="Montserrat"/>
              <a:ea typeface="Montserrat"/>
              <a:cs typeface="Montserrat"/>
              <a:sym typeface="Montserrat"/>
            </a:endParaRPr>
          </a:p>
          <a:p>
            <a:pPr indent="0" lvl="0" marL="0" marR="0" rtl="0" algn="l">
              <a:lnSpc>
                <a:spcPct val="115000"/>
              </a:lnSpc>
              <a:spcBef>
                <a:spcPts val="0"/>
              </a:spcBef>
              <a:spcAft>
                <a:spcPts val="0"/>
              </a:spcAft>
              <a:buSzPts val="1300"/>
              <a:buNone/>
            </a:pPr>
            <a:r>
              <a:t/>
            </a:r>
            <a:endParaRPr sz="1500">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sz="1000">
              <a:latin typeface="Montserrat"/>
              <a:ea typeface="Montserrat"/>
              <a:cs typeface="Montserrat"/>
              <a:sym typeface="Montserrat"/>
            </a:endParaRPr>
          </a:p>
        </p:txBody>
      </p:sp>
      <p:sp>
        <p:nvSpPr>
          <p:cNvPr id="314" name="Google Shape;314;p43"/>
          <p:cNvSpPr txBox="1"/>
          <p:nvPr/>
        </p:nvSpPr>
        <p:spPr>
          <a:xfrm>
            <a:off x="608725" y="4801250"/>
            <a:ext cx="8038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600"/>
              </a:spcAft>
              <a:buClr>
                <a:srgbClr val="000000"/>
              </a:buClr>
              <a:buSzPts val="1300"/>
              <a:buFont typeface="Arial"/>
              <a:buNone/>
            </a:pPr>
            <a:r>
              <a:rPr b="0" i="0" lang="es" sz="1000" u="none" cap="none" strike="noStrike">
                <a:solidFill>
                  <a:schemeClr val="accent1"/>
                </a:solidFill>
                <a:latin typeface="Montserrat"/>
                <a:ea typeface="Montserrat"/>
                <a:cs typeface="Montserrat"/>
                <a:sym typeface="Montserrat"/>
              </a:rPr>
              <a:t>Simonyan, et al., 2015. Very Deep Convolutional Networks for Large-Scale Image Recognition.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4"/>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sp>
        <p:nvSpPr>
          <p:cNvPr id="320" name="Google Shape;320;p44"/>
          <p:cNvSpPr txBox="1"/>
          <p:nvPr/>
        </p:nvSpPr>
        <p:spPr>
          <a:xfrm>
            <a:off x="288600" y="4743300"/>
            <a:ext cx="8235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Montserrat"/>
                <a:ea typeface="Montserrat"/>
                <a:cs typeface="Montserrat"/>
                <a:sym typeface="Montserrat"/>
              </a:rPr>
              <a:t>Illustrated: 10 CNN Architectures. </a:t>
            </a:r>
            <a:r>
              <a:rPr b="0" i="0" lang="es" sz="1000" u="sng" cap="none" strike="noStrike">
                <a:solidFill>
                  <a:schemeClr val="hlink"/>
                </a:solidFill>
                <a:latin typeface="Montserrat"/>
                <a:ea typeface="Montserrat"/>
                <a:cs typeface="Montserrat"/>
                <a:sym typeface="Montserrat"/>
                <a:hlinkClick r:id="rId3"/>
              </a:rPr>
              <a:t>Link</a:t>
            </a:r>
            <a:r>
              <a:rPr b="0" i="0" lang="es" sz="1000" u="none" cap="none" strike="noStrike">
                <a:solidFill>
                  <a:srgbClr val="000000"/>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pic>
        <p:nvPicPr>
          <p:cNvPr id="321" name="Google Shape;321;p44"/>
          <p:cNvPicPr preferRelativeResize="0"/>
          <p:nvPr/>
        </p:nvPicPr>
        <p:blipFill rotWithShape="1">
          <a:blip r:embed="rId4">
            <a:alphaModFix/>
          </a:blip>
          <a:srcRect b="0" l="0" r="0" t="0"/>
          <a:stretch/>
        </p:blipFill>
        <p:spPr>
          <a:xfrm>
            <a:off x="152400" y="2100150"/>
            <a:ext cx="8839200" cy="1654698"/>
          </a:xfrm>
          <a:prstGeom prst="rect">
            <a:avLst/>
          </a:prstGeom>
          <a:noFill/>
          <a:ln>
            <a:noFill/>
          </a:ln>
        </p:spPr>
      </p:pic>
      <p:sp>
        <p:nvSpPr>
          <p:cNvPr id="322" name="Google Shape;322;p44"/>
          <p:cNvSpPr txBox="1"/>
          <p:nvPr/>
        </p:nvSpPr>
        <p:spPr>
          <a:xfrm>
            <a:off x="452850" y="1499775"/>
            <a:ext cx="4520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VGG-16</a:t>
            </a:r>
            <a:endParaRPr b="0" i="0" sz="1400" u="none" cap="none" strike="noStrike">
              <a:solidFill>
                <a:srgbClr val="000000"/>
              </a:solidFill>
              <a:latin typeface="Montserrat"/>
              <a:ea typeface="Montserrat"/>
              <a:cs typeface="Montserrat"/>
              <a:sym typeface="Montserrat"/>
            </a:endParaRPr>
          </a:p>
        </p:txBody>
      </p:sp>
      <p:sp>
        <p:nvSpPr>
          <p:cNvPr id="323" name="Google Shape;323;p44"/>
          <p:cNvSpPr txBox="1"/>
          <p:nvPr/>
        </p:nvSpPr>
        <p:spPr>
          <a:xfrm>
            <a:off x="382575" y="3693250"/>
            <a:ext cx="82359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Para el caso de VGG-19, los bloques de 3 capas convolucionales tenían 4 capas, seguidas de un max-pooling.</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5"/>
          <p:cNvSpPr txBox="1"/>
          <p:nvPr>
            <p:ph type="title"/>
          </p:nvPr>
        </p:nvSpPr>
        <p:spPr>
          <a:xfrm>
            <a:off x="727650" y="5765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a:t>
            </a:r>
            <a:endParaRPr>
              <a:latin typeface="Montserrat"/>
              <a:ea typeface="Montserrat"/>
              <a:cs typeface="Montserrat"/>
              <a:sym typeface="Montserrat"/>
            </a:endParaRPr>
          </a:p>
        </p:txBody>
      </p:sp>
      <p:graphicFrame>
        <p:nvGraphicFramePr>
          <p:cNvPr id="329" name="Google Shape;329;p45"/>
          <p:cNvGraphicFramePr/>
          <p:nvPr/>
        </p:nvGraphicFramePr>
        <p:xfrm>
          <a:off x="869516" y="1379252"/>
          <a:ext cx="3000000" cy="3000000"/>
        </p:xfrm>
        <a:graphic>
          <a:graphicData uri="http://schemas.openxmlformats.org/drawingml/2006/table">
            <a:tbl>
              <a:tblPr bandRow="1" firstRow="1">
                <a:noFill/>
                <a:tableStyleId>{554B2852-8EC5-4347-B6F0-8241262DB539}</a:tableStyleId>
              </a:tblPr>
              <a:tblGrid>
                <a:gridCol w="888525"/>
                <a:gridCol w="888525"/>
                <a:gridCol w="888525"/>
                <a:gridCol w="888525"/>
                <a:gridCol w="1145175"/>
                <a:gridCol w="1040700"/>
                <a:gridCol w="763075"/>
                <a:gridCol w="901900"/>
              </a:tblGrid>
              <a:tr h="114300">
                <a:tc gridSpan="4">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Layers</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hMerge="1"/>
                <a:tc hMerge="1"/>
                <a:tc hMerge="1"/>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Activation Size</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Feature Map</a:t>
                      </a:r>
                      <a:endParaRPr b="1" sz="900" u="none" cap="none" strike="noStrike">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Stride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c rowSpan="2">
                  <a:txBody>
                    <a:bodyPr/>
                    <a:lstStyle/>
                    <a:p>
                      <a:pPr indent="0" lvl="0" marL="0" marR="0" rtl="0" algn="ctr">
                        <a:lnSpc>
                          <a:spcPct val="100000"/>
                        </a:lnSpc>
                        <a:spcBef>
                          <a:spcPts val="0"/>
                        </a:spcBef>
                        <a:spcAft>
                          <a:spcPts val="0"/>
                        </a:spcAft>
                        <a:buClr>
                          <a:srgbClr val="000000"/>
                        </a:buClr>
                        <a:buSzPts val="900"/>
                        <a:buFont typeface="Arial"/>
                        <a:buNone/>
                      </a:pPr>
                      <a:r>
                        <a:rPr b="1" i="0" lang="es" sz="900" u="none" cap="none" strike="noStrike">
                          <a:solidFill>
                            <a:srgbClr val="000000"/>
                          </a:solidFill>
                          <a:latin typeface="Montserrat"/>
                          <a:ea typeface="Montserrat"/>
                          <a:cs typeface="Montserrat"/>
                          <a:sym typeface="Montserrat"/>
                        </a:rPr>
                        <a:t>Filter Size</a:t>
                      </a:r>
                      <a:endParaRPr b="1" i="0" sz="900" u="none" cap="none" strike="noStrike">
                        <a:solidFill>
                          <a:srgbClr val="000000"/>
                        </a:solidFill>
                        <a:latin typeface="Montserrat"/>
                        <a:ea typeface="Montserrat"/>
                        <a:cs typeface="Montserrat"/>
                        <a:sym typeface="Montserrat"/>
                      </a:endParaRPr>
                    </a:p>
                  </a:txBody>
                  <a:tcPr marT="45725" marB="45725" marR="91450" marL="91450" anchor="ctr">
                    <a:solidFill>
                      <a:srgbClr val="BCBCBC"/>
                    </a:solidFill>
                  </a:tcPr>
                </a:tc>
              </a:tr>
              <a:tr h="114300">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VGG-16</a:t>
                      </a:r>
                      <a:endParaRPr sz="1400" u="none" cap="none" strike="noStrike"/>
                    </a:p>
                  </a:txBody>
                  <a:tcPr marT="45725" marB="45725" marR="91450" marL="91450" anchor="ctr">
                    <a:solidFill>
                      <a:srgbClr val="BCBCBC"/>
                    </a:solidFill>
                  </a:tcPr>
                </a:tc>
                <a:tc hMerge="1"/>
                <a:tc gridSpan="2">
                  <a:txBody>
                    <a:bodyPr/>
                    <a:lstStyle/>
                    <a:p>
                      <a:pPr indent="0" lvl="0" marL="0" marR="0" rtl="0" algn="ctr">
                        <a:lnSpc>
                          <a:spcPct val="100000"/>
                        </a:lnSpc>
                        <a:spcBef>
                          <a:spcPts val="0"/>
                        </a:spcBef>
                        <a:spcAft>
                          <a:spcPts val="0"/>
                        </a:spcAft>
                        <a:buClr>
                          <a:srgbClr val="000000"/>
                        </a:buClr>
                        <a:buSzPts val="900"/>
                        <a:buFont typeface="Arial"/>
                        <a:buNone/>
                      </a:pPr>
                      <a:r>
                        <a:rPr b="1" lang="es" sz="900" u="none" cap="none" strike="noStrike">
                          <a:latin typeface="Montserrat"/>
                          <a:ea typeface="Montserrat"/>
                          <a:cs typeface="Montserrat"/>
                          <a:sym typeface="Montserrat"/>
                        </a:rPr>
                        <a:t>VGG-19</a:t>
                      </a:r>
                      <a:endParaRPr sz="1400" u="none" cap="none" strike="noStrike"/>
                    </a:p>
                  </a:txBody>
                  <a:tcPr marT="45725" marB="45725" marR="91450" marL="91450" anchor="ctr">
                    <a:solidFill>
                      <a:srgbClr val="BCBCBC"/>
                    </a:solidFill>
                  </a:tcPr>
                </a:tc>
                <a:tc hMerge="1"/>
                <a:tc vMerge="1"/>
                <a:tc vMerge="1"/>
                <a:tc vMerge="1"/>
                <a:tc vMerge="1"/>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Input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224x224x3</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000"/>
                        <a:buFont typeface="Arial"/>
                        <a:buNone/>
                      </a:pPr>
                      <a:r>
                        <a:rPr lang="es" sz="1000" u="none" cap="none" strike="noStrike">
                          <a:latin typeface="Montserrat"/>
                          <a:ea typeface="Montserrat"/>
                          <a:cs typeface="Montserrat"/>
                          <a:sym typeface="Montserrat"/>
                        </a:rPr>
                        <a:t>-</a:t>
                      </a:r>
                      <a:endParaRPr sz="1000" u="none" cap="none" strike="noStrike">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1, 2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224x224x64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64</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112x112x64</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3, 4</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Convolution</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112x112x128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128</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1</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66x66x128</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5, 6, 7, 8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66x66x256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256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33x33x256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8, 9, 10</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9, 10, 11, 12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33x33x512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11, 12, 13</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13, 14, 15, 16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Convolution</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16x16x512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512</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3x3</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Max-Pooling</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8x8x512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2</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2x2</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14, 15</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17, 18</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Dense</a:t>
                      </a:r>
                      <a:endParaRPr sz="1400" u="none" cap="none" strike="noStrike"/>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4096</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solidFill>
                      <a:srgbClr val="FEB891"/>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solidFill>
                      <a:srgbClr val="FEB891"/>
                    </a:solidFill>
                  </a:tcPr>
                </a:tc>
              </a:tr>
              <a:tr h="243850">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16</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19</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Output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1000</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lang="es" sz="800" u="none" cap="none" strike="noStrike">
                          <a:latin typeface="Montserrat"/>
                          <a:ea typeface="Montserrat"/>
                          <a:cs typeface="Montserrat"/>
                          <a:sym typeface="Montserrat"/>
                        </a:rPr>
                        <a:t>-</a:t>
                      </a:r>
                      <a:endParaRPr sz="800" u="none" cap="none" strike="noStrike">
                        <a:latin typeface="Montserrat"/>
                        <a:ea typeface="Montserrat"/>
                        <a:cs typeface="Montserrat"/>
                        <a:sym typeface="Montserrat"/>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Montserrat"/>
                          <a:ea typeface="Montserrat"/>
                          <a:cs typeface="Montserrat"/>
                          <a:sym typeface="Montserrat"/>
                        </a:rPr>
                        <a:t>-</a:t>
                      </a:r>
                      <a:endParaRPr b="0" i="0" sz="800" u="none" cap="none" strike="noStrike">
                        <a:solidFill>
                          <a:srgbClr val="000000"/>
                        </a:solidFill>
                        <a:latin typeface="Montserrat"/>
                        <a:ea typeface="Montserrat"/>
                        <a:cs typeface="Montserrat"/>
                        <a:sym typeface="Montserrat"/>
                      </a:endParaRPr>
                    </a:p>
                  </a:txBody>
                  <a:tcPr marT="45725" marB="45725" marR="91450" marL="91450" anchor="ct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6"/>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35" name="Google Shape;335;p46"/>
          <p:cNvGraphicFramePr/>
          <p:nvPr/>
        </p:nvGraphicFramePr>
        <p:xfrm>
          <a:off x="1203000" y="2002388"/>
          <a:ext cx="3000000" cy="3000000"/>
        </p:xfrm>
        <a:graphic>
          <a:graphicData uri="http://schemas.openxmlformats.org/drawingml/2006/table">
            <a:tbl>
              <a:tblPr>
                <a:noFill/>
                <a:tableStyleId>{554B2852-8EC5-4347-B6F0-8241262DB539}</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36" name="Google Shape;336;p46"/>
          <p:cNvGraphicFramePr/>
          <p:nvPr/>
        </p:nvGraphicFramePr>
        <p:xfrm>
          <a:off x="6653525" y="2794813"/>
          <a:ext cx="3000000" cy="3000000"/>
        </p:xfrm>
        <a:graphic>
          <a:graphicData uri="http://schemas.openxmlformats.org/drawingml/2006/table">
            <a:tbl>
              <a:tblPr>
                <a:noFill/>
                <a:tableStyleId>{554B2852-8EC5-4347-B6F0-8241262DB539}</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37" name="Google Shape;337;p46"/>
          <p:cNvCxnSpPr/>
          <p:nvPr/>
        </p:nvCxnSpPr>
        <p:spPr>
          <a:xfrm flipH="1" rot="10800000">
            <a:off x="3791150" y="2977475"/>
            <a:ext cx="2546100" cy="30900"/>
          </a:xfrm>
          <a:prstGeom prst="straightConnector1">
            <a:avLst/>
          </a:prstGeom>
          <a:noFill/>
          <a:ln cap="flat" cmpd="sng" w="9525">
            <a:solidFill>
              <a:schemeClr val="dk2"/>
            </a:solidFill>
            <a:prstDash val="solid"/>
            <a:round/>
            <a:headEnd len="sm" w="sm" type="none"/>
            <a:tailEnd len="med" w="med" type="triangle"/>
          </a:ln>
        </p:spPr>
      </p:cxnSp>
      <p:sp>
        <p:nvSpPr>
          <p:cNvPr id="338" name="Google Shape;338;p46"/>
          <p:cNvSpPr txBox="1"/>
          <p:nvPr/>
        </p:nvSpPr>
        <p:spPr>
          <a:xfrm>
            <a:off x="4002500" y="3071100"/>
            <a:ext cx="2123400" cy="831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Convolución con filtro de 5x5 + </a:t>
            </a:r>
            <a:r>
              <a:rPr lang="es">
                <a:latin typeface="Montserrat"/>
                <a:ea typeface="Montserrat"/>
                <a:cs typeface="Montserrat"/>
                <a:sym typeface="Montserrat"/>
              </a:rPr>
              <a:t>activación no lineal</a:t>
            </a:r>
            <a:endParaRPr b="0" i="0" sz="1400" u="none" cap="none" strike="noStrike">
              <a:solidFill>
                <a:srgbClr val="000000"/>
              </a:solidFill>
              <a:latin typeface="Montserrat"/>
              <a:ea typeface="Montserrat"/>
              <a:cs typeface="Montserrat"/>
              <a:sym typeface="Montserrat"/>
            </a:endParaRPr>
          </a:p>
        </p:txBody>
      </p:sp>
      <p:sp>
        <p:nvSpPr>
          <p:cNvPr id="339" name="Google Shape;339;p46"/>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1 convolución con tamaño de filtro 5x5</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1 función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25 parámetros</a:t>
            </a:r>
            <a:endParaRPr b="0" i="0" sz="1400" u="none" cap="none" strike="noStrike">
              <a:solidFill>
                <a:srgbClr val="000000"/>
              </a:solidFill>
              <a:latin typeface="Montserrat"/>
              <a:ea typeface="Montserrat"/>
              <a:cs typeface="Montserrat"/>
              <a:sym typeface="Montserrat"/>
            </a:endParaRPr>
          </a:p>
        </p:txBody>
      </p:sp>
      <p:sp>
        <p:nvSpPr>
          <p:cNvPr id="340" name="Google Shape;340;p46"/>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t>
            </a:r>
            <a:r>
              <a:rPr lang="es">
                <a:latin typeface="Montserrat"/>
                <a:ea typeface="Montserrat"/>
                <a:cs typeface="Montserrat"/>
                <a:sym typeface="Montserrat"/>
              </a:rPr>
              <a:t>Cuántas</a:t>
            </a:r>
            <a:r>
              <a:rPr b="0" i="0" lang="es" sz="1400" u="none" cap="none" strike="noStrike">
                <a:solidFill>
                  <a:srgbClr val="000000"/>
                </a:solidFill>
                <a:latin typeface="Montserrat"/>
                <a:ea typeface="Montserrat"/>
                <a:cs typeface="Montserrat"/>
                <a:sym typeface="Montserrat"/>
              </a:rPr>
              <a:t>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7"/>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graphicFrame>
        <p:nvGraphicFramePr>
          <p:cNvPr id="346" name="Google Shape;346;p47"/>
          <p:cNvGraphicFramePr/>
          <p:nvPr/>
        </p:nvGraphicFramePr>
        <p:xfrm>
          <a:off x="388700" y="2002388"/>
          <a:ext cx="3000000" cy="3000000"/>
        </p:xfrm>
        <a:graphic>
          <a:graphicData uri="http://schemas.openxmlformats.org/drawingml/2006/table">
            <a:tbl>
              <a:tblPr>
                <a:noFill/>
                <a:tableStyleId>{554B2852-8EC5-4347-B6F0-8241262DB539}</a:tableStyleId>
              </a:tblPr>
              <a:tblGrid>
                <a:gridCol w="454375"/>
                <a:gridCol w="454375"/>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14</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15</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45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54</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347" name="Google Shape;347;p47"/>
          <p:cNvGraphicFramePr/>
          <p:nvPr/>
        </p:nvGraphicFramePr>
        <p:xfrm>
          <a:off x="7886375" y="2794813"/>
          <a:ext cx="3000000" cy="3000000"/>
        </p:xfrm>
        <a:graphic>
          <a:graphicData uri="http://schemas.openxmlformats.org/drawingml/2006/table">
            <a:tbl>
              <a:tblPr>
                <a:noFill/>
                <a:tableStyleId>{554B2852-8EC5-4347-B6F0-8241262DB539}</a:tableStyleId>
              </a:tblPr>
              <a:tblGrid>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48" name="Google Shape;348;p47"/>
          <p:cNvSpPr txBox="1"/>
          <p:nvPr/>
        </p:nvSpPr>
        <p:spPr>
          <a:xfrm>
            <a:off x="773075" y="4184900"/>
            <a:ext cx="76887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2 convoluciones con tamaño de filtro 3x3 y stride 1</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Presenta 2 funciones con no-linealidad</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Requiere 18 parámetros</a:t>
            </a:r>
            <a:endParaRPr b="0" i="0" sz="1400" u="none" cap="none" strike="noStrike">
              <a:solidFill>
                <a:srgbClr val="000000"/>
              </a:solidFill>
              <a:latin typeface="Montserrat"/>
              <a:ea typeface="Montserrat"/>
              <a:cs typeface="Montserrat"/>
              <a:sym typeface="Montserrat"/>
            </a:endParaRPr>
          </a:p>
        </p:txBody>
      </p:sp>
      <p:sp>
        <p:nvSpPr>
          <p:cNvPr id="349" name="Google Shape;349;p47"/>
          <p:cNvSpPr txBox="1"/>
          <p:nvPr/>
        </p:nvSpPr>
        <p:spPr>
          <a:xfrm>
            <a:off x="695375" y="1400750"/>
            <a:ext cx="784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t>
            </a:r>
            <a:r>
              <a:rPr lang="es">
                <a:latin typeface="Montserrat"/>
                <a:ea typeface="Montserrat"/>
                <a:cs typeface="Montserrat"/>
                <a:sym typeface="Montserrat"/>
              </a:rPr>
              <a:t>Cuántas</a:t>
            </a:r>
            <a:r>
              <a:rPr b="0" i="0" lang="es" sz="1400" u="none" cap="none" strike="noStrike">
                <a:solidFill>
                  <a:srgbClr val="000000"/>
                </a:solidFill>
                <a:latin typeface="Montserrat"/>
                <a:ea typeface="Montserrat"/>
                <a:cs typeface="Montserrat"/>
                <a:sym typeface="Montserrat"/>
              </a:rPr>
              <a:t> formas tengo de procesar lo que se encuentra en una región de 5x5 pixeles?</a:t>
            </a:r>
            <a:endParaRPr b="0" i="0" sz="1400" u="none" cap="none" strike="noStrike">
              <a:solidFill>
                <a:srgbClr val="000000"/>
              </a:solidFill>
              <a:latin typeface="Montserrat"/>
              <a:ea typeface="Montserrat"/>
              <a:cs typeface="Montserrat"/>
              <a:sym typeface="Montserrat"/>
            </a:endParaRPr>
          </a:p>
        </p:txBody>
      </p:sp>
      <p:graphicFrame>
        <p:nvGraphicFramePr>
          <p:cNvPr id="350" name="Google Shape;350;p47"/>
          <p:cNvGraphicFramePr/>
          <p:nvPr/>
        </p:nvGraphicFramePr>
        <p:xfrm>
          <a:off x="4606888" y="2398601"/>
          <a:ext cx="3000000" cy="3000000"/>
        </p:xfrm>
        <a:graphic>
          <a:graphicData uri="http://schemas.openxmlformats.org/drawingml/2006/table">
            <a:tbl>
              <a:tblPr>
                <a:noFill/>
                <a:tableStyleId>{554B2852-8EC5-4347-B6F0-8241262DB539}</a:tableStyleId>
              </a:tblPr>
              <a:tblGrid>
                <a:gridCol w="454375"/>
                <a:gridCol w="454375"/>
                <a:gridCol w="454375"/>
              </a:tblGrid>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11</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12</a:t>
                      </a:r>
                      <a:endParaRPr sz="14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13</a:t>
                      </a:r>
                      <a:endParaRPr sz="1400" u="none" cap="none" strike="noStrike"/>
                    </a:p>
                  </a:txBody>
                  <a:tcPr marT="91425" marB="91425" marR="91425" marL="91425">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23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96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32</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t>z</a:t>
                      </a:r>
                      <a:r>
                        <a:rPr baseline="-25000" lang="es" sz="1400" u="none" cap="none" strike="noStrike"/>
                        <a:t>33</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cxnSp>
        <p:nvCxnSpPr>
          <p:cNvPr id="351" name="Google Shape;351;p47"/>
          <p:cNvCxnSpPr/>
          <p:nvPr/>
        </p:nvCxnSpPr>
        <p:spPr>
          <a:xfrm>
            <a:off x="2791325" y="30083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52" name="Google Shape;352;p47"/>
          <p:cNvSpPr txBox="1"/>
          <p:nvPr/>
        </p:nvSpPr>
        <p:spPr>
          <a:xfrm>
            <a:off x="2691800" y="3133525"/>
            <a:ext cx="18801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300" u="none" cap="none" strike="noStrike">
                <a:solidFill>
                  <a:srgbClr val="000000"/>
                </a:solidFill>
                <a:latin typeface="Montserrat"/>
                <a:ea typeface="Montserrat"/>
                <a:cs typeface="Montserrat"/>
                <a:sym typeface="Montserrat"/>
              </a:rPr>
              <a:t>Convolución con filtro</a:t>
            </a:r>
            <a:r>
              <a:rPr lang="es" sz="1300">
                <a:latin typeface="Montserrat"/>
                <a:ea typeface="Montserrat"/>
                <a:cs typeface="Montserrat"/>
                <a:sym typeface="Montserrat"/>
              </a:rPr>
              <a:t> de</a:t>
            </a:r>
            <a:r>
              <a:rPr b="0" i="0" lang="es" sz="1300" u="none" cap="none" strike="noStrike">
                <a:solidFill>
                  <a:srgbClr val="000000"/>
                </a:solidFill>
                <a:latin typeface="Montserrat"/>
                <a:ea typeface="Montserrat"/>
                <a:cs typeface="Montserrat"/>
                <a:sym typeface="Montserrat"/>
              </a:rPr>
              <a:t> 3x3 + </a:t>
            </a:r>
            <a:r>
              <a:rPr lang="es" sz="1300">
                <a:latin typeface="Montserrat"/>
                <a:ea typeface="Montserrat"/>
                <a:cs typeface="Montserrat"/>
                <a:sym typeface="Montserrat"/>
              </a:rPr>
              <a:t>activación</a:t>
            </a:r>
            <a:r>
              <a:rPr b="0" i="0" lang="es" sz="1300" u="none" cap="none" strike="noStrike">
                <a:solidFill>
                  <a:srgbClr val="000000"/>
                </a:solidFill>
                <a:latin typeface="Montserrat"/>
                <a:ea typeface="Montserrat"/>
                <a:cs typeface="Montserrat"/>
                <a:sym typeface="Montserrat"/>
              </a:rPr>
              <a:t> no lineal</a:t>
            </a:r>
            <a:endParaRPr b="0" i="0" sz="1300" u="none" cap="none" strike="noStrike">
              <a:solidFill>
                <a:srgbClr val="000000"/>
              </a:solidFill>
              <a:latin typeface="Montserrat"/>
              <a:ea typeface="Montserrat"/>
              <a:cs typeface="Montserrat"/>
              <a:sym typeface="Montserrat"/>
            </a:endParaRPr>
          </a:p>
        </p:txBody>
      </p:sp>
      <p:cxnSp>
        <p:nvCxnSpPr>
          <p:cNvPr id="353" name="Google Shape;353;p47"/>
          <p:cNvCxnSpPr/>
          <p:nvPr/>
        </p:nvCxnSpPr>
        <p:spPr>
          <a:xfrm>
            <a:off x="6091225" y="2992175"/>
            <a:ext cx="1682100" cy="1500"/>
          </a:xfrm>
          <a:prstGeom prst="straightConnector1">
            <a:avLst/>
          </a:prstGeom>
          <a:noFill/>
          <a:ln cap="flat" cmpd="sng" w="9525">
            <a:solidFill>
              <a:schemeClr val="dk2"/>
            </a:solidFill>
            <a:prstDash val="solid"/>
            <a:round/>
            <a:headEnd len="sm" w="sm" type="none"/>
            <a:tailEnd len="med" w="med" type="triangle"/>
          </a:ln>
        </p:spPr>
      </p:cxnSp>
      <p:sp>
        <p:nvSpPr>
          <p:cNvPr id="354" name="Google Shape;354;p47"/>
          <p:cNvSpPr txBox="1"/>
          <p:nvPr/>
        </p:nvSpPr>
        <p:spPr>
          <a:xfrm>
            <a:off x="6055450" y="3069450"/>
            <a:ext cx="18309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000000"/>
              </a:buClr>
              <a:buSzPts val="1400"/>
              <a:buFont typeface="Arial"/>
              <a:buNone/>
            </a:pPr>
            <a:r>
              <a:rPr lang="es" sz="1300">
                <a:latin typeface="Montserrat"/>
                <a:ea typeface="Montserrat"/>
                <a:cs typeface="Montserrat"/>
                <a:sym typeface="Montserrat"/>
              </a:rPr>
              <a:t>Convolución con filtro de 3x3 + activación no lineal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8"/>
          <p:cNvSpPr txBox="1"/>
          <p:nvPr>
            <p:ph type="title"/>
          </p:nvPr>
        </p:nvSpPr>
        <p:spPr>
          <a:xfrm>
            <a:off x="649500" y="5559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VGGNet: Tamaño de filtros</a:t>
            </a:r>
            <a:endParaRPr>
              <a:latin typeface="Montserrat"/>
              <a:ea typeface="Montserrat"/>
              <a:cs typeface="Montserrat"/>
              <a:sym typeface="Montserrat"/>
            </a:endParaRPr>
          </a:p>
        </p:txBody>
      </p:sp>
      <p:sp>
        <p:nvSpPr>
          <p:cNvPr id="360" name="Google Shape;360;p48"/>
          <p:cNvSpPr txBox="1"/>
          <p:nvPr/>
        </p:nvSpPr>
        <p:spPr>
          <a:xfrm>
            <a:off x="505075" y="1535825"/>
            <a:ext cx="8411100" cy="2770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A diferencia de redes como AlexNet, VGG utiliza capas con tamaños de filtro más pequeños. Dado que utilizar más cantidad de capas con filtros más pequeños permite equiparar el </a:t>
            </a:r>
            <a:r>
              <a:rPr b="1" i="0" lang="es" sz="1400" u="none" cap="none" strike="noStrike">
                <a:solidFill>
                  <a:srgbClr val="000000"/>
                </a:solidFill>
                <a:latin typeface="Montserrat"/>
                <a:ea typeface="Montserrat"/>
                <a:cs typeface="Montserrat"/>
                <a:sym typeface="Montserrat"/>
              </a:rPr>
              <a:t>campo receptivo</a:t>
            </a:r>
            <a:r>
              <a:rPr i="0" lang="es" sz="1400" u="none" cap="none" strike="noStrike">
                <a:solidFill>
                  <a:srgbClr val="000000"/>
                </a:solidFill>
                <a:latin typeface="Montserrat"/>
                <a:ea typeface="Montserrat"/>
                <a:cs typeface="Montserrat"/>
                <a:sym typeface="Montserrat"/>
              </a:rPr>
              <a:t> (Receptive </a:t>
            </a:r>
            <a:r>
              <a:rPr lang="es">
                <a:latin typeface="Montserrat"/>
                <a:ea typeface="Montserrat"/>
                <a:cs typeface="Montserrat"/>
                <a:sym typeface="Montserrat"/>
              </a:rPr>
              <a:t>F</a:t>
            </a:r>
            <a:r>
              <a:rPr i="0" lang="es" sz="1400" u="none" cap="none" strike="noStrike">
                <a:solidFill>
                  <a:srgbClr val="000000"/>
                </a:solidFill>
                <a:latin typeface="Montserrat"/>
                <a:ea typeface="Montserrat"/>
                <a:cs typeface="Montserrat"/>
                <a:sym typeface="Montserrat"/>
              </a:rPr>
              <a:t>ield)</a:t>
            </a:r>
            <a:r>
              <a:rPr b="0" i="0" lang="es" sz="1400" u="none" cap="none" strike="noStrike">
                <a:solidFill>
                  <a:srgbClr val="000000"/>
                </a:solidFill>
                <a:latin typeface="Montserrat"/>
                <a:ea typeface="Montserrat"/>
                <a:cs typeface="Montserrat"/>
                <a:sym typeface="Montserrat"/>
              </a:rPr>
              <a:t> de filtros mayores, se presentan las siguientes ventajas:</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Mayor posibilidad de utilizar no-linealidades, lo cual facilita la detección certera de las features.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cantidad de parámetros necesarios.</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Convergencia mas rapida.</a:t>
            </a:r>
            <a:endParaRPr b="0" i="0" sz="1400" u="none" cap="none" strike="noStrike">
              <a:solidFill>
                <a:srgbClr val="000000"/>
              </a:solidFill>
              <a:latin typeface="Montserrat"/>
              <a:ea typeface="Montserrat"/>
              <a:cs typeface="Montserrat"/>
              <a:sym typeface="Montserrat"/>
            </a:endParaRPr>
          </a:p>
          <a:p>
            <a:pPr indent="-317500" lvl="0" marL="457200" marR="0" rtl="0" algn="just">
              <a:lnSpc>
                <a:spcPct val="100000"/>
              </a:lnSpc>
              <a:spcBef>
                <a:spcPts val="0"/>
              </a:spcBef>
              <a:spcAft>
                <a:spcPts val="0"/>
              </a:spcAft>
              <a:buClr>
                <a:srgbClr val="000000"/>
              </a:buClr>
              <a:buSzPts val="1400"/>
              <a:buFont typeface="Montserrat"/>
              <a:buChar char="●"/>
            </a:pPr>
            <a:r>
              <a:rPr b="0" i="0" lang="es" sz="1400" u="none" cap="none" strike="noStrike">
                <a:solidFill>
                  <a:srgbClr val="000000"/>
                </a:solidFill>
                <a:latin typeface="Montserrat"/>
                <a:ea typeface="Montserrat"/>
                <a:cs typeface="Montserrat"/>
                <a:sym typeface="Montserrat"/>
              </a:rPr>
              <a:t>Menor probabilidad de sobreentrenamiento.</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Montserrat"/>
                <a:ea typeface="Montserrat"/>
                <a:cs typeface="Montserrat"/>
                <a:sym typeface="Montserrat"/>
              </a:rPr>
              <a:t>Sin embargo, utilizar redes con cada vez más capas no siempre es lo mejor y trae problemas asociados...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9"/>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366" name="Google Shape;366;p49"/>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Consiste en generar “nuevos” ejemplos de datos de entrenamiento, para darle </a:t>
            </a:r>
            <a:r>
              <a:rPr lang="es" sz="1400">
                <a:latin typeface="Montserrat"/>
                <a:ea typeface="Montserrat"/>
                <a:cs typeface="Montserrat"/>
                <a:sym typeface="Montserrat"/>
              </a:rPr>
              <a:t>más</a:t>
            </a:r>
            <a:r>
              <a:rPr lang="es" sz="1400">
                <a:latin typeface="Montserrat"/>
                <a:ea typeface="Montserrat"/>
                <a:cs typeface="Montserrat"/>
                <a:sym typeface="Montserrat"/>
              </a:rPr>
              <a:t> variabilidad a nuestro conjunto de datos. </a:t>
            </a:r>
            <a:r>
              <a:rPr lang="es" sz="1400">
                <a:latin typeface="Montserrat"/>
                <a:ea typeface="Montserrat"/>
                <a:cs typeface="Montserrat"/>
                <a:sym typeface="Montserrat"/>
              </a:rPr>
              <a:t>Con esto se busca mejorar la capacidad de los modelos de generalizar sobre los mismos, por lo que es una forma de atacar el </a:t>
            </a:r>
            <a:r>
              <a:rPr b="1" lang="es" sz="1400">
                <a:latin typeface="Montserrat"/>
                <a:ea typeface="Montserrat"/>
                <a:cs typeface="Montserrat"/>
                <a:sym typeface="Montserrat"/>
              </a:rPr>
              <a:t>sobreentrenamiento</a:t>
            </a:r>
            <a:r>
              <a:rPr lang="es" sz="1400">
                <a:latin typeface="Montserrat"/>
                <a:ea typeface="Montserrat"/>
                <a:cs typeface="Montserrat"/>
                <a:sym typeface="Montserrat"/>
              </a:rPr>
              <a:t>. También es una herramienta útil para contrarrestar el desbalance entre las clases.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Los nuevos datos pueden generarse a partir de los ya existentes, mediante distintos tipos de transformaciones que no modifiquen la etiqueta de dicho dato, o pueden sintetizarse para crear ejemplos completamente nuevos.</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Es importante que las transformaciones realizadas sean coherentes con el problema que estamos tratando de resolver, caso contrario podrían tener un efecto negativo sobre nuestro modelo.</a:t>
            </a:r>
            <a:endParaRPr>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
        <p:nvSpPr>
          <p:cNvPr id="367" name="Google Shape;367;p49"/>
          <p:cNvSpPr txBox="1"/>
          <p:nvPr/>
        </p:nvSpPr>
        <p:spPr>
          <a:xfrm>
            <a:off x="718000" y="4845275"/>
            <a:ext cx="7698300" cy="3387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000"/>
              <a:buFont typeface="Arial"/>
              <a:buNone/>
            </a:pPr>
            <a:r>
              <a:rPr b="0" i="0" lang="es" sz="1000" u="none" cap="none" strike="noStrike">
                <a:solidFill>
                  <a:schemeClr val="accent1"/>
                </a:solidFill>
                <a:latin typeface="Montserrat"/>
                <a:ea typeface="Montserrat"/>
                <a:cs typeface="Montserrat"/>
                <a:sym typeface="Montserrat"/>
              </a:rPr>
              <a:t>Shorten and Khoshgoftaar, 2019. A survey on Image Data Augmentation for Deep Learning </a:t>
            </a:r>
            <a:r>
              <a:rPr b="0" i="0" lang="es" sz="1000" u="sng" cap="none" strike="noStrike">
                <a:solidFill>
                  <a:schemeClr val="accent5"/>
                </a:solidFill>
                <a:latin typeface="Montserrat"/>
                <a:ea typeface="Montserrat"/>
                <a:cs typeface="Montserrat"/>
                <a:sym typeface="Montserrat"/>
                <a:hlinkClick r:id="rId3">
                  <a:extLst>
                    <a:ext uri="{A12FA001-AC4F-418D-AE19-62706E023703}">
                      <ahyp:hlinkClr val="tx"/>
                    </a:ext>
                  </a:extLst>
                </a:hlinkClick>
              </a:rPr>
              <a:t>link</a:t>
            </a:r>
            <a:r>
              <a:rPr b="0" i="0" lang="es" sz="1000" u="none" cap="none" strike="noStrike">
                <a:solidFill>
                  <a:schemeClr val="accent1"/>
                </a:solidFill>
                <a:latin typeface="Montserrat"/>
                <a:ea typeface="Montserrat"/>
                <a:cs typeface="Montserrat"/>
                <a:sym typeface="Montserrat"/>
              </a:rPr>
              <a:t> </a:t>
            </a:r>
            <a:endParaRPr b="0" i="0"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0"/>
          <p:cNvSpPr txBox="1"/>
          <p:nvPr>
            <p:ph type="title"/>
          </p:nvPr>
        </p:nvSpPr>
        <p:spPr>
          <a:xfrm>
            <a:off x="729450" y="5937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Transformaciones básicas</a:t>
            </a:r>
            <a:endParaRPr/>
          </a:p>
        </p:txBody>
      </p:sp>
      <p:pic>
        <p:nvPicPr>
          <p:cNvPr id="373" name="Google Shape;373;p50"/>
          <p:cNvPicPr preferRelativeResize="0"/>
          <p:nvPr/>
        </p:nvPicPr>
        <p:blipFill>
          <a:blip r:embed="rId3">
            <a:alphaModFix/>
          </a:blip>
          <a:stretch>
            <a:fillRect/>
          </a:stretch>
        </p:blipFill>
        <p:spPr>
          <a:xfrm>
            <a:off x="1063025" y="1294000"/>
            <a:ext cx="7106549" cy="36640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1"/>
          <p:cNvSpPr txBox="1"/>
          <p:nvPr>
            <p:ph type="title"/>
          </p:nvPr>
        </p:nvSpPr>
        <p:spPr>
          <a:xfrm>
            <a:off x="588613" y="6023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Transformaciones de color</a:t>
            </a:r>
            <a:endParaRPr>
              <a:latin typeface="Montserrat"/>
              <a:ea typeface="Montserrat"/>
              <a:cs typeface="Montserrat"/>
              <a:sym typeface="Montserrat"/>
            </a:endParaRPr>
          </a:p>
        </p:txBody>
      </p:sp>
      <p:pic>
        <p:nvPicPr>
          <p:cNvPr id="379" name="Google Shape;379;p51"/>
          <p:cNvPicPr preferRelativeResize="0"/>
          <p:nvPr/>
        </p:nvPicPr>
        <p:blipFill rotWithShape="1">
          <a:blip r:embed="rId3">
            <a:alphaModFix/>
          </a:blip>
          <a:srcRect b="0" l="0" r="0" t="0"/>
          <a:stretch/>
        </p:blipFill>
        <p:spPr>
          <a:xfrm>
            <a:off x="2721425" y="1137550"/>
            <a:ext cx="3860951" cy="38609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727650" y="13272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Herramientas</a:t>
            </a:r>
            <a:endParaRPr>
              <a:latin typeface="Montserrat"/>
              <a:ea typeface="Montserrat"/>
              <a:cs typeface="Montserrat"/>
              <a:sym typeface="Montserrat"/>
            </a:endParaRPr>
          </a:p>
        </p:txBody>
      </p:sp>
      <p:sp>
        <p:nvSpPr>
          <p:cNvPr id="104" name="Google Shape;104;p16"/>
          <p:cNvSpPr txBox="1"/>
          <p:nvPr>
            <p:ph idx="1" type="body"/>
          </p:nvPr>
        </p:nvSpPr>
        <p:spPr>
          <a:xfrm>
            <a:off x="727650" y="2028025"/>
            <a:ext cx="7688700" cy="2261100"/>
          </a:xfrm>
          <a:prstGeom prst="rect">
            <a:avLst/>
          </a:prstGeom>
          <a:noFill/>
          <a:ln>
            <a:noFill/>
          </a:ln>
        </p:spPr>
        <p:txBody>
          <a:bodyPr anchorCtr="0" anchor="t" bIns="91425" lIns="91425" spcFirstLastPara="1" rIns="91425" wrap="square" tIns="126000">
            <a:noAutofit/>
          </a:bodyPr>
          <a:lstStyle/>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Lenguaje: Python</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Librerías comunes: PyTorch, Numpy, Pandas, Matplotlib</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Entornos de trabajo: Colab, Anaconda (para trabajo local)</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s" sz="1600">
                <a:latin typeface="Montserrat"/>
                <a:ea typeface="Montserrat"/>
                <a:cs typeface="Montserrat"/>
                <a:sym typeface="Montserrat"/>
              </a:rPr>
              <a:t>Github (</a:t>
            </a:r>
            <a:r>
              <a:rPr lang="es" sz="1600" u="sng">
                <a:solidFill>
                  <a:schemeClr val="hlink"/>
                </a:solidFill>
                <a:latin typeface="Montserrat"/>
                <a:ea typeface="Montserrat"/>
                <a:cs typeface="Montserrat"/>
                <a:sym typeface="Montserrat"/>
                <a:hlinkClick r:id="rId3"/>
              </a:rPr>
              <a:t>Link</a:t>
            </a:r>
            <a:r>
              <a:rPr lang="es" sz="1600">
                <a:latin typeface="Montserrat"/>
                <a:ea typeface="Montserrat"/>
                <a:cs typeface="Montserrat"/>
                <a:sym typeface="Montserrat"/>
              </a:rPr>
              <a:t>) </a:t>
            </a:r>
            <a:endParaRPr sz="1600">
              <a:latin typeface="Montserrat"/>
              <a:ea typeface="Montserrat"/>
              <a:cs typeface="Montserrat"/>
              <a:sym typeface="Montserrat"/>
            </a:endParaRPr>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2"/>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Más Transformaciones</a:t>
            </a:r>
            <a:endParaRPr/>
          </a:p>
        </p:txBody>
      </p:sp>
      <p:pic>
        <p:nvPicPr>
          <p:cNvPr id="385" name="Google Shape;385;p52"/>
          <p:cNvPicPr preferRelativeResize="0"/>
          <p:nvPr/>
        </p:nvPicPr>
        <p:blipFill rotWithShape="1">
          <a:blip r:embed="rId3">
            <a:alphaModFix/>
          </a:blip>
          <a:srcRect b="0" l="0" r="0" t="0"/>
          <a:stretch/>
        </p:blipFill>
        <p:spPr>
          <a:xfrm>
            <a:off x="392875" y="1460000"/>
            <a:ext cx="8466275" cy="32606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3"/>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Generación</a:t>
            </a:r>
            <a:r>
              <a:rPr lang="es"/>
              <a:t> de datos </a:t>
            </a:r>
            <a:r>
              <a:rPr lang="es"/>
              <a:t>sintéticos</a:t>
            </a:r>
            <a:endParaRPr/>
          </a:p>
        </p:txBody>
      </p:sp>
      <p:pic>
        <p:nvPicPr>
          <p:cNvPr id="391" name="Google Shape;391;p53"/>
          <p:cNvPicPr preferRelativeResize="0"/>
          <p:nvPr/>
        </p:nvPicPr>
        <p:blipFill>
          <a:blip r:embed="rId3">
            <a:alphaModFix/>
          </a:blip>
          <a:stretch>
            <a:fillRect/>
          </a:stretch>
        </p:blipFill>
        <p:spPr>
          <a:xfrm>
            <a:off x="1395538" y="1924813"/>
            <a:ext cx="6524625" cy="3076575"/>
          </a:xfrm>
          <a:prstGeom prst="rect">
            <a:avLst/>
          </a:prstGeom>
          <a:noFill/>
          <a:ln>
            <a:noFill/>
          </a:ln>
        </p:spPr>
      </p:pic>
      <p:sp>
        <p:nvSpPr>
          <p:cNvPr id="392" name="Google Shape;392;p53"/>
          <p:cNvSpPr txBox="1"/>
          <p:nvPr/>
        </p:nvSpPr>
        <p:spPr>
          <a:xfrm>
            <a:off x="462200" y="1379975"/>
            <a:ext cx="754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latin typeface="Montserrat"/>
                <a:ea typeface="Montserrat"/>
                <a:cs typeface="Montserrat"/>
                <a:sym typeface="Montserrat"/>
              </a:rPr>
              <a:t>Utilizando Cycle-GAN se pueden generar </a:t>
            </a:r>
            <a:r>
              <a:rPr lang="es">
                <a:latin typeface="Montserrat"/>
                <a:ea typeface="Montserrat"/>
                <a:cs typeface="Montserrat"/>
                <a:sym typeface="Montserrat"/>
              </a:rPr>
              <a:t>imágenes</a:t>
            </a:r>
            <a:r>
              <a:rPr lang="es">
                <a:latin typeface="Montserrat"/>
                <a:ea typeface="Montserrat"/>
                <a:cs typeface="Montserrat"/>
                <a:sym typeface="Montserrat"/>
              </a:rPr>
              <a:t> de </a:t>
            </a:r>
            <a:r>
              <a:rPr lang="es">
                <a:latin typeface="Montserrat"/>
                <a:ea typeface="Montserrat"/>
                <a:cs typeface="Montserrat"/>
                <a:sym typeface="Montserrat"/>
              </a:rPr>
              <a:t>tomografías</a:t>
            </a:r>
            <a:r>
              <a:rPr lang="es">
                <a:latin typeface="Montserrat"/>
                <a:ea typeface="Montserrat"/>
                <a:cs typeface="Montserrat"/>
                <a:sym typeface="Montserrat"/>
              </a:rPr>
              <a:t> realistas.</a:t>
            </a:r>
            <a:endParaRPr>
              <a:latin typeface="Montserrat"/>
              <a:ea typeface="Montserrat"/>
              <a:cs typeface="Montserrat"/>
              <a:sym typeface="Montserra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4"/>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Generación de datos sintéticos</a:t>
            </a:r>
            <a:endParaRPr/>
          </a:p>
        </p:txBody>
      </p:sp>
      <p:sp>
        <p:nvSpPr>
          <p:cNvPr id="398" name="Google Shape;398;p54"/>
          <p:cNvSpPr txBox="1"/>
          <p:nvPr/>
        </p:nvSpPr>
        <p:spPr>
          <a:xfrm>
            <a:off x="462200" y="1379975"/>
            <a:ext cx="754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latin typeface="Montserrat"/>
                <a:ea typeface="Montserrat"/>
                <a:cs typeface="Montserrat"/>
                <a:sym typeface="Montserrat"/>
              </a:rPr>
              <a:t>Utilizando Cycle-GAN se pueden generar imágenes de tomografías realistas.</a:t>
            </a:r>
            <a:endParaRPr>
              <a:latin typeface="Montserrat"/>
              <a:ea typeface="Montserrat"/>
              <a:cs typeface="Montserrat"/>
              <a:sym typeface="Montserrat"/>
            </a:endParaRPr>
          </a:p>
        </p:txBody>
      </p:sp>
      <p:pic>
        <p:nvPicPr>
          <p:cNvPr id="399" name="Google Shape;399;p54"/>
          <p:cNvPicPr preferRelativeResize="0"/>
          <p:nvPr/>
        </p:nvPicPr>
        <p:blipFill>
          <a:blip r:embed="rId3">
            <a:alphaModFix/>
          </a:blip>
          <a:stretch>
            <a:fillRect/>
          </a:stretch>
        </p:blipFill>
        <p:spPr>
          <a:xfrm>
            <a:off x="1562839" y="2191200"/>
            <a:ext cx="5345524" cy="20244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5"/>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ejemplos de Data Augmentation</a:t>
            </a:r>
            <a:endParaRPr/>
          </a:p>
        </p:txBody>
      </p:sp>
      <p:sp>
        <p:nvSpPr>
          <p:cNvPr id="405" name="Google Shape;405;p55"/>
          <p:cNvSpPr txBox="1"/>
          <p:nvPr/>
        </p:nvSpPr>
        <p:spPr>
          <a:xfrm>
            <a:off x="781300" y="1315175"/>
            <a:ext cx="7845600" cy="615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
                <a:latin typeface="Montserrat"/>
                <a:ea typeface="Montserrat"/>
                <a:cs typeface="Montserrat"/>
                <a:sym typeface="Montserrat"/>
              </a:rPr>
              <a:t>Se debe tener cuidado con las transformaciones elegidas porque pueden modificar el valor de las etiquetas </a:t>
            </a:r>
            <a:r>
              <a:rPr lang="es">
                <a:latin typeface="Montserrat"/>
                <a:ea typeface="Montserrat"/>
                <a:cs typeface="Montserrat"/>
                <a:sym typeface="Montserrat"/>
              </a:rPr>
              <a:t>según</a:t>
            </a:r>
            <a:r>
              <a:rPr lang="es">
                <a:latin typeface="Montserrat"/>
                <a:ea typeface="Montserrat"/>
                <a:cs typeface="Montserrat"/>
                <a:sym typeface="Montserrat"/>
              </a:rPr>
              <a:t> sea el conjunto de datos que estamos utilizando.</a:t>
            </a:r>
            <a:endParaRPr>
              <a:latin typeface="Montserrat"/>
              <a:ea typeface="Montserrat"/>
              <a:cs typeface="Montserrat"/>
              <a:sym typeface="Montserrat"/>
            </a:endParaRPr>
          </a:p>
        </p:txBody>
      </p:sp>
      <p:grpSp>
        <p:nvGrpSpPr>
          <p:cNvPr id="406" name="Google Shape;406;p55"/>
          <p:cNvGrpSpPr/>
          <p:nvPr/>
        </p:nvGrpSpPr>
        <p:grpSpPr>
          <a:xfrm>
            <a:off x="727650" y="2633975"/>
            <a:ext cx="3220175" cy="1815649"/>
            <a:chOff x="727650" y="2005325"/>
            <a:chExt cx="3220175" cy="1815649"/>
          </a:xfrm>
        </p:grpSpPr>
        <p:pic>
          <p:nvPicPr>
            <p:cNvPr id="407" name="Google Shape;407;p55"/>
            <p:cNvPicPr preferRelativeResize="0"/>
            <p:nvPr/>
          </p:nvPicPr>
          <p:blipFill>
            <a:blip r:embed="rId3">
              <a:alphaModFix/>
            </a:blip>
            <a:stretch>
              <a:fillRect/>
            </a:stretch>
          </p:blipFill>
          <p:spPr>
            <a:xfrm>
              <a:off x="727650" y="2228424"/>
              <a:ext cx="3220175" cy="1592550"/>
            </a:xfrm>
            <a:prstGeom prst="rect">
              <a:avLst/>
            </a:prstGeom>
            <a:noFill/>
            <a:ln>
              <a:noFill/>
            </a:ln>
          </p:spPr>
        </p:pic>
        <p:sp>
          <p:nvSpPr>
            <p:cNvPr id="408" name="Google Shape;408;p55"/>
            <p:cNvSpPr txBox="1"/>
            <p:nvPr/>
          </p:nvSpPr>
          <p:spPr>
            <a:xfrm>
              <a:off x="826875" y="2005325"/>
              <a:ext cx="1373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200">
                  <a:solidFill>
                    <a:srgbClr val="6AA84F"/>
                  </a:solidFill>
                  <a:latin typeface="Montserrat"/>
                  <a:ea typeface="Montserrat"/>
                  <a:cs typeface="Montserrat"/>
                  <a:sym typeface="Montserrat"/>
                </a:rPr>
                <a:t>Etiqueta: 9</a:t>
              </a:r>
              <a:endParaRPr b="1" sz="1200">
                <a:solidFill>
                  <a:srgbClr val="6AA84F"/>
                </a:solidFill>
                <a:latin typeface="Montserrat"/>
                <a:ea typeface="Montserrat"/>
                <a:cs typeface="Montserrat"/>
                <a:sym typeface="Montserrat"/>
              </a:endParaRPr>
            </a:p>
          </p:txBody>
        </p:sp>
        <p:sp>
          <p:nvSpPr>
            <p:cNvPr id="409" name="Google Shape;409;p55"/>
            <p:cNvSpPr txBox="1"/>
            <p:nvPr/>
          </p:nvSpPr>
          <p:spPr>
            <a:xfrm>
              <a:off x="2333500" y="2005325"/>
              <a:ext cx="1373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200">
                  <a:solidFill>
                    <a:srgbClr val="CC0000"/>
                  </a:solidFill>
                  <a:latin typeface="Montserrat"/>
                  <a:ea typeface="Montserrat"/>
                  <a:cs typeface="Montserrat"/>
                  <a:sym typeface="Montserrat"/>
                </a:rPr>
                <a:t>Etiqueta: 9</a:t>
              </a:r>
              <a:endParaRPr b="1" sz="1200">
                <a:solidFill>
                  <a:srgbClr val="CC0000"/>
                </a:solidFill>
                <a:latin typeface="Montserrat"/>
                <a:ea typeface="Montserrat"/>
                <a:cs typeface="Montserrat"/>
                <a:sym typeface="Montserrat"/>
              </a:endParaRPr>
            </a:p>
          </p:txBody>
        </p:sp>
      </p:grpSp>
      <p:grpSp>
        <p:nvGrpSpPr>
          <p:cNvPr id="410" name="Google Shape;410;p55"/>
          <p:cNvGrpSpPr/>
          <p:nvPr/>
        </p:nvGrpSpPr>
        <p:grpSpPr>
          <a:xfrm>
            <a:off x="4235200" y="2639475"/>
            <a:ext cx="4507749" cy="1804650"/>
            <a:chOff x="4425450" y="2453375"/>
            <a:chExt cx="4507749" cy="1804650"/>
          </a:xfrm>
        </p:grpSpPr>
        <p:pic>
          <p:nvPicPr>
            <p:cNvPr id="411" name="Google Shape;411;p55"/>
            <p:cNvPicPr preferRelativeResize="0"/>
            <p:nvPr/>
          </p:nvPicPr>
          <p:blipFill rotWithShape="1">
            <a:blip r:embed="rId4">
              <a:alphaModFix/>
            </a:blip>
            <a:srcRect b="0" l="0" r="49887" t="0"/>
            <a:stretch/>
          </p:blipFill>
          <p:spPr>
            <a:xfrm>
              <a:off x="4425450" y="2859500"/>
              <a:ext cx="2222450" cy="1398525"/>
            </a:xfrm>
            <a:prstGeom prst="rect">
              <a:avLst/>
            </a:prstGeom>
            <a:noFill/>
            <a:ln>
              <a:noFill/>
            </a:ln>
          </p:spPr>
        </p:pic>
        <p:pic>
          <p:nvPicPr>
            <p:cNvPr id="412" name="Google Shape;412;p55"/>
            <p:cNvPicPr preferRelativeResize="0"/>
            <p:nvPr/>
          </p:nvPicPr>
          <p:blipFill rotWithShape="1">
            <a:blip r:embed="rId4">
              <a:alphaModFix/>
            </a:blip>
            <a:srcRect b="24671" l="24147" r="65146" t="54942"/>
            <a:stretch/>
          </p:blipFill>
          <p:spPr>
            <a:xfrm>
              <a:off x="6710750" y="2859500"/>
              <a:ext cx="2222450" cy="1398525"/>
            </a:xfrm>
            <a:prstGeom prst="rect">
              <a:avLst/>
            </a:prstGeom>
            <a:noFill/>
            <a:ln>
              <a:noFill/>
            </a:ln>
          </p:spPr>
        </p:pic>
        <p:sp>
          <p:nvSpPr>
            <p:cNvPr id="413" name="Google Shape;413;p55"/>
            <p:cNvSpPr txBox="1"/>
            <p:nvPr/>
          </p:nvSpPr>
          <p:spPr>
            <a:xfrm>
              <a:off x="4677325" y="2453375"/>
              <a:ext cx="1718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200">
                  <a:solidFill>
                    <a:srgbClr val="6AA84F"/>
                  </a:solidFill>
                  <a:latin typeface="Montserrat"/>
                  <a:ea typeface="Montserrat"/>
                  <a:cs typeface="Montserrat"/>
                  <a:sym typeface="Montserrat"/>
                </a:rPr>
                <a:t>Etiqueta: Perro</a:t>
              </a:r>
              <a:endParaRPr b="1" sz="1200">
                <a:solidFill>
                  <a:srgbClr val="6AA84F"/>
                </a:solidFill>
                <a:latin typeface="Montserrat"/>
                <a:ea typeface="Montserrat"/>
                <a:cs typeface="Montserrat"/>
                <a:sym typeface="Montserrat"/>
              </a:endParaRPr>
            </a:p>
          </p:txBody>
        </p:sp>
        <p:sp>
          <p:nvSpPr>
            <p:cNvPr id="414" name="Google Shape;414;p55"/>
            <p:cNvSpPr txBox="1"/>
            <p:nvPr/>
          </p:nvSpPr>
          <p:spPr>
            <a:xfrm>
              <a:off x="6962625" y="2453375"/>
              <a:ext cx="1718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200">
                  <a:solidFill>
                    <a:srgbClr val="CC0000"/>
                  </a:solidFill>
                  <a:latin typeface="Montserrat"/>
                  <a:ea typeface="Montserrat"/>
                  <a:cs typeface="Montserrat"/>
                  <a:sym typeface="Montserrat"/>
                </a:rPr>
                <a:t>Etiqueta: Perro</a:t>
              </a:r>
              <a:endParaRPr b="1" sz="1200">
                <a:solidFill>
                  <a:srgbClr val="CC0000"/>
                </a:solidFill>
                <a:latin typeface="Montserrat"/>
                <a:ea typeface="Montserrat"/>
                <a:cs typeface="Montserrat"/>
                <a:sym typeface="Montserrat"/>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6"/>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t>Malos e</a:t>
            </a:r>
            <a:r>
              <a:rPr lang="es"/>
              <a:t>jemplos de Data Augmentation</a:t>
            </a:r>
            <a:endParaRPr/>
          </a:p>
        </p:txBody>
      </p:sp>
      <p:sp>
        <p:nvSpPr>
          <p:cNvPr id="420" name="Google Shape;420;p56"/>
          <p:cNvSpPr txBox="1"/>
          <p:nvPr/>
        </p:nvSpPr>
        <p:spPr>
          <a:xfrm>
            <a:off x="350050" y="1241000"/>
            <a:ext cx="8522400" cy="400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
                <a:latin typeface="Montserrat"/>
                <a:ea typeface="Montserrat"/>
                <a:cs typeface="Montserrat"/>
                <a:sym typeface="Montserrat"/>
              </a:rPr>
              <a:t>Oscurecer mucho la imagen puede hacer que el objeto de </a:t>
            </a:r>
            <a:r>
              <a:rPr lang="es">
                <a:latin typeface="Montserrat"/>
                <a:ea typeface="Montserrat"/>
                <a:cs typeface="Montserrat"/>
                <a:sym typeface="Montserrat"/>
              </a:rPr>
              <a:t>interés</a:t>
            </a:r>
            <a:r>
              <a:rPr lang="es">
                <a:latin typeface="Montserrat"/>
                <a:ea typeface="Montserrat"/>
                <a:cs typeface="Montserrat"/>
                <a:sym typeface="Montserrat"/>
              </a:rPr>
              <a:t> sea imposible de detectar.</a:t>
            </a:r>
            <a:endParaRPr>
              <a:latin typeface="Montserrat"/>
              <a:ea typeface="Montserrat"/>
              <a:cs typeface="Montserrat"/>
              <a:sym typeface="Montserrat"/>
            </a:endParaRPr>
          </a:p>
        </p:txBody>
      </p:sp>
      <p:grpSp>
        <p:nvGrpSpPr>
          <p:cNvPr id="421" name="Google Shape;421;p56"/>
          <p:cNvGrpSpPr/>
          <p:nvPr/>
        </p:nvGrpSpPr>
        <p:grpSpPr>
          <a:xfrm>
            <a:off x="1717917" y="1630179"/>
            <a:ext cx="5786648" cy="1393975"/>
            <a:chOff x="868499" y="1930770"/>
            <a:chExt cx="6265997" cy="1547830"/>
          </a:xfrm>
        </p:grpSpPr>
        <p:pic>
          <p:nvPicPr>
            <p:cNvPr id="422" name="Google Shape;422;p56"/>
            <p:cNvPicPr preferRelativeResize="0"/>
            <p:nvPr/>
          </p:nvPicPr>
          <p:blipFill>
            <a:blip r:embed="rId3">
              <a:alphaModFix/>
            </a:blip>
            <a:stretch>
              <a:fillRect/>
            </a:stretch>
          </p:blipFill>
          <p:spPr>
            <a:xfrm>
              <a:off x="868499" y="1930775"/>
              <a:ext cx="3095650" cy="1547825"/>
            </a:xfrm>
            <a:prstGeom prst="rect">
              <a:avLst/>
            </a:prstGeom>
            <a:noFill/>
            <a:ln>
              <a:noFill/>
            </a:ln>
          </p:spPr>
        </p:pic>
        <p:pic>
          <p:nvPicPr>
            <p:cNvPr id="423" name="Google Shape;423;p56"/>
            <p:cNvPicPr preferRelativeResize="0"/>
            <p:nvPr/>
          </p:nvPicPr>
          <p:blipFill>
            <a:blip r:embed="rId4">
              <a:alphaModFix/>
            </a:blip>
            <a:stretch>
              <a:fillRect/>
            </a:stretch>
          </p:blipFill>
          <p:spPr>
            <a:xfrm>
              <a:off x="4038862" y="1930770"/>
              <a:ext cx="3095634" cy="1547825"/>
            </a:xfrm>
            <a:prstGeom prst="rect">
              <a:avLst/>
            </a:prstGeom>
            <a:noFill/>
            <a:ln>
              <a:noFill/>
            </a:ln>
          </p:spPr>
        </p:pic>
      </p:grpSp>
      <p:grpSp>
        <p:nvGrpSpPr>
          <p:cNvPr id="424" name="Google Shape;424;p56"/>
          <p:cNvGrpSpPr/>
          <p:nvPr/>
        </p:nvGrpSpPr>
        <p:grpSpPr>
          <a:xfrm>
            <a:off x="2019425" y="3559919"/>
            <a:ext cx="5105150" cy="1547831"/>
            <a:chOff x="4038850" y="3517069"/>
            <a:chExt cx="5105150" cy="1547831"/>
          </a:xfrm>
        </p:grpSpPr>
        <p:pic>
          <p:nvPicPr>
            <p:cNvPr id="425" name="Google Shape;425;p56"/>
            <p:cNvPicPr preferRelativeResize="0"/>
            <p:nvPr/>
          </p:nvPicPr>
          <p:blipFill>
            <a:blip r:embed="rId5">
              <a:alphaModFix/>
            </a:blip>
            <a:stretch>
              <a:fillRect/>
            </a:stretch>
          </p:blipFill>
          <p:spPr>
            <a:xfrm>
              <a:off x="4038850" y="3517075"/>
              <a:ext cx="2515225" cy="1547825"/>
            </a:xfrm>
            <a:prstGeom prst="rect">
              <a:avLst/>
            </a:prstGeom>
            <a:noFill/>
            <a:ln>
              <a:noFill/>
            </a:ln>
          </p:spPr>
        </p:pic>
        <p:pic>
          <p:nvPicPr>
            <p:cNvPr id="426" name="Google Shape;426;p56"/>
            <p:cNvPicPr preferRelativeResize="0"/>
            <p:nvPr/>
          </p:nvPicPr>
          <p:blipFill>
            <a:blip r:embed="rId6">
              <a:alphaModFix/>
            </a:blip>
            <a:stretch>
              <a:fillRect/>
            </a:stretch>
          </p:blipFill>
          <p:spPr>
            <a:xfrm>
              <a:off x="6628775" y="3517069"/>
              <a:ext cx="2515225" cy="1547831"/>
            </a:xfrm>
            <a:prstGeom prst="rect">
              <a:avLst/>
            </a:prstGeom>
            <a:noFill/>
            <a:ln>
              <a:noFill/>
            </a:ln>
          </p:spPr>
        </p:pic>
      </p:grpSp>
      <p:sp>
        <p:nvSpPr>
          <p:cNvPr id="427" name="Google Shape;427;p56"/>
          <p:cNvSpPr txBox="1"/>
          <p:nvPr/>
        </p:nvSpPr>
        <p:spPr>
          <a:xfrm>
            <a:off x="310800" y="3091938"/>
            <a:ext cx="8522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a:latin typeface="Montserrat"/>
                <a:ea typeface="Montserrat"/>
                <a:cs typeface="Montserrat"/>
                <a:sym typeface="Montserrat"/>
              </a:rPr>
              <a:t>Algunos objetos </a:t>
            </a:r>
            <a:r>
              <a:rPr lang="es">
                <a:latin typeface="Montserrat"/>
                <a:ea typeface="Montserrat"/>
                <a:cs typeface="Montserrat"/>
                <a:sym typeface="Montserrat"/>
              </a:rPr>
              <a:t>están</a:t>
            </a:r>
            <a:r>
              <a:rPr lang="es">
                <a:latin typeface="Montserrat"/>
                <a:ea typeface="Montserrat"/>
                <a:cs typeface="Montserrat"/>
                <a:sym typeface="Montserrat"/>
              </a:rPr>
              <a:t> muy caracterizados por un color particular.</a:t>
            </a:r>
            <a:endParaRPr>
              <a:latin typeface="Montserrat"/>
              <a:ea typeface="Montserrat"/>
              <a:cs typeface="Montserrat"/>
              <a:sym typeface="Montserra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7"/>
          <p:cNvSpPr txBox="1"/>
          <p:nvPr>
            <p:ph type="title"/>
          </p:nvPr>
        </p:nvSpPr>
        <p:spPr>
          <a:xfrm>
            <a:off x="727650" y="5592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Data Augmentation</a:t>
            </a:r>
            <a:endParaRPr>
              <a:latin typeface="Montserrat"/>
              <a:ea typeface="Montserrat"/>
              <a:cs typeface="Montserrat"/>
              <a:sym typeface="Montserrat"/>
            </a:endParaRPr>
          </a:p>
        </p:txBody>
      </p:sp>
      <p:sp>
        <p:nvSpPr>
          <p:cNvPr id="433" name="Google Shape;433;p57"/>
          <p:cNvSpPr txBox="1"/>
          <p:nvPr>
            <p:ph idx="1" type="body"/>
          </p:nvPr>
        </p:nvSpPr>
        <p:spPr>
          <a:xfrm>
            <a:off x="727650" y="1288200"/>
            <a:ext cx="8160900" cy="3519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s" sz="1400">
                <a:latin typeface="Montserrat"/>
                <a:ea typeface="Montserrat"/>
                <a:cs typeface="Montserrat"/>
                <a:sym typeface="Montserrat"/>
              </a:rPr>
              <a:t>¿</a:t>
            </a:r>
            <a:r>
              <a:rPr lang="es" sz="1400">
                <a:latin typeface="Montserrat"/>
                <a:ea typeface="Montserrat"/>
                <a:cs typeface="Montserrat"/>
                <a:sym typeface="Montserrat"/>
              </a:rPr>
              <a:t>Qué</a:t>
            </a:r>
            <a:r>
              <a:rPr lang="es" sz="1400">
                <a:latin typeface="Montserrat"/>
                <a:ea typeface="Montserrat"/>
                <a:cs typeface="Montserrat"/>
                <a:sym typeface="Montserrat"/>
              </a:rPr>
              <a:t> </a:t>
            </a:r>
            <a:r>
              <a:rPr lang="es" sz="1400">
                <a:latin typeface="Montserrat"/>
                <a:ea typeface="Montserrat"/>
                <a:cs typeface="Montserrat"/>
                <a:sym typeface="Montserrat"/>
              </a:rPr>
              <a:t>desafíos</a:t>
            </a:r>
            <a:r>
              <a:rPr lang="es" sz="1400">
                <a:latin typeface="Montserrat"/>
                <a:ea typeface="Montserrat"/>
                <a:cs typeface="Montserrat"/>
                <a:sym typeface="Montserrat"/>
              </a:rPr>
              <a:t> se presentan a la hora de utilizar Data Augmentation?</a:t>
            </a:r>
            <a:endParaRPr sz="1400">
              <a:latin typeface="Montserrat"/>
              <a:ea typeface="Montserrat"/>
              <a:cs typeface="Montserrat"/>
              <a:sym typeface="Montserrat"/>
            </a:endParaRPr>
          </a:p>
          <a:p>
            <a:pPr indent="0" lvl="0" marL="0" rtl="0" algn="just">
              <a:lnSpc>
                <a:spcPct val="115000"/>
              </a:lnSpc>
              <a:spcBef>
                <a:spcPts val="0"/>
              </a:spcBef>
              <a:spcAft>
                <a:spcPts val="0"/>
              </a:spcAft>
              <a:buSzPts val="1300"/>
              <a:buNone/>
            </a:pPr>
            <a:r>
              <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En general, utilizar Data Augmentation hace que el entrenamiento sea </a:t>
            </a:r>
            <a:r>
              <a:rPr lang="es" sz="1400">
                <a:latin typeface="Montserrat"/>
                <a:ea typeface="Montserrat"/>
                <a:cs typeface="Montserrat"/>
                <a:sym typeface="Montserrat"/>
              </a:rPr>
              <a:t>más</a:t>
            </a:r>
            <a:r>
              <a:rPr lang="es" sz="1400">
                <a:latin typeface="Montserrat"/>
                <a:ea typeface="Montserrat"/>
                <a:cs typeface="Montserrat"/>
                <a:sym typeface="Montserrat"/>
              </a:rPr>
              <a:t> lento dado que nuestro dataset es </a:t>
            </a:r>
            <a:r>
              <a:rPr lang="es" sz="1400">
                <a:latin typeface="Montserrat"/>
                <a:ea typeface="Montserrat"/>
                <a:cs typeface="Montserrat"/>
                <a:sym typeface="Montserrat"/>
              </a:rPr>
              <a:t>más</a:t>
            </a:r>
            <a:r>
              <a:rPr lang="es" sz="1400">
                <a:latin typeface="Montserrat"/>
                <a:ea typeface="Montserrat"/>
                <a:cs typeface="Montserrat"/>
                <a:sym typeface="Montserrat"/>
              </a:rPr>
              <a:t> grande.</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Además</a:t>
            </a:r>
            <a:r>
              <a:rPr lang="es" sz="1400">
                <a:latin typeface="Montserrat"/>
                <a:ea typeface="Montserrat"/>
                <a:cs typeface="Montserrat"/>
                <a:sym typeface="Montserrat"/>
              </a:rPr>
              <a:t>, algunos </a:t>
            </a:r>
            <a:r>
              <a:rPr lang="es" sz="1400">
                <a:latin typeface="Montserrat"/>
                <a:ea typeface="Montserrat"/>
                <a:cs typeface="Montserrat"/>
                <a:sym typeface="Montserrat"/>
              </a:rPr>
              <a:t>métodos</a:t>
            </a:r>
            <a:r>
              <a:rPr lang="es" sz="1400">
                <a:latin typeface="Montserrat"/>
                <a:ea typeface="Montserrat"/>
                <a:cs typeface="Montserrat"/>
                <a:sym typeface="Montserrat"/>
              </a:rPr>
              <a:t> de Data Augmentation presentan un tiempo de </a:t>
            </a:r>
            <a:r>
              <a:rPr lang="es" sz="1400">
                <a:latin typeface="Montserrat"/>
                <a:ea typeface="Montserrat"/>
                <a:cs typeface="Montserrat"/>
                <a:sym typeface="Montserrat"/>
              </a:rPr>
              <a:t>cómputo</a:t>
            </a:r>
            <a:r>
              <a:rPr lang="es" sz="1400">
                <a:latin typeface="Montserrat"/>
                <a:ea typeface="Montserrat"/>
                <a:cs typeface="Montserrat"/>
                <a:sym typeface="Montserrat"/>
              </a:rPr>
              <a:t> considerable, </a:t>
            </a:r>
            <a:r>
              <a:rPr lang="es" sz="1400">
                <a:latin typeface="Montserrat"/>
                <a:ea typeface="Montserrat"/>
                <a:cs typeface="Montserrat"/>
                <a:sym typeface="Montserrat"/>
              </a:rPr>
              <a:t>enlenteciendo</a:t>
            </a:r>
            <a:r>
              <a:rPr lang="es" sz="1400">
                <a:latin typeface="Montserrat"/>
                <a:ea typeface="Montserrat"/>
                <a:cs typeface="Montserrat"/>
                <a:sym typeface="Montserrat"/>
              </a:rPr>
              <a:t> </a:t>
            </a:r>
            <a:r>
              <a:rPr lang="es" sz="1400">
                <a:latin typeface="Montserrat"/>
                <a:ea typeface="Montserrat"/>
                <a:cs typeface="Montserrat"/>
                <a:sym typeface="Montserrat"/>
              </a:rPr>
              <a:t>aún</a:t>
            </a:r>
            <a:r>
              <a:rPr lang="es" sz="1400">
                <a:latin typeface="Montserrat"/>
                <a:ea typeface="Montserrat"/>
                <a:cs typeface="Montserrat"/>
                <a:sym typeface="Montserrat"/>
              </a:rPr>
              <a:t> </a:t>
            </a:r>
            <a:r>
              <a:rPr lang="es" sz="1400">
                <a:latin typeface="Montserrat"/>
                <a:ea typeface="Montserrat"/>
                <a:cs typeface="Montserrat"/>
                <a:sym typeface="Montserrat"/>
              </a:rPr>
              <a:t>más</a:t>
            </a:r>
            <a:r>
              <a:rPr lang="es" sz="1400">
                <a:latin typeface="Montserrat"/>
                <a:ea typeface="Montserrat"/>
                <a:cs typeface="Montserrat"/>
                <a:sym typeface="Montserrat"/>
              </a:rPr>
              <a:t> dicho entrenamiento.</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Debemos ser cuidadosos para no correr el riesgo de perder la etiqueta de nuestra imagen.</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Si nuestro dataset original contiene biases, podemos llegar a arrastrar dichos biases con las modificaciones implementadas.</a:t>
            </a:r>
            <a:endParaRPr sz="1400">
              <a:latin typeface="Montserrat"/>
              <a:ea typeface="Montserrat"/>
              <a:cs typeface="Montserrat"/>
              <a:sym typeface="Montserrat"/>
            </a:endParaRPr>
          </a:p>
          <a:p>
            <a:pPr indent="-317500" lvl="0" marL="457200" rtl="0" algn="just">
              <a:lnSpc>
                <a:spcPct val="115000"/>
              </a:lnSpc>
              <a:spcBef>
                <a:spcPts val="0"/>
              </a:spcBef>
              <a:spcAft>
                <a:spcPts val="0"/>
              </a:spcAft>
              <a:buSzPts val="1400"/>
              <a:buFont typeface="Montserrat"/>
              <a:buChar char="●"/>
            </a:pPr>
            <a:r>
              <a:rPr lang="es" sz="1400">
                <a:latin typeface="Montserrat"/>
                <a:ea typeface="Montserrat"/>
                <a:cs typeface="Montserrat"/>
                <a:sym typeface="Montserrat"/>
              </a:rPr>
              <a:t>Utilizar </a:t>
            </a:r>
            <a:r>
              <a:rPr lang="es" sz="1400">
                <a:latin typeface="Montserrat"/>
                <a:ea typeface="Montserrat"/>
                <a:cs typeface="Montserrat"/>
                <a:sym typeface="Montserrat"/>
              </a:rPr>
              <a:t>métodos</a:t>
            </a:r>
            <a:r>
              <a:rPr lang="es" sz="1400">
                <a:latin typeface="Montserrat"/>
                <a:ea typeface="Montserrat"/>
                <a:cs typeface="Montserrat"/>
                <a:sym typeface="Montserrat"/>
              </a:rPr>
              <a:t> de Data Augmentation basados en Deep Learning requiere un trabajo extra de </a:t>
            </a:r>
            <a:r>
              <a:rPr lang="es" sz="1400">
                <a:latin typeface="Montserrat"/>
                <a:ea typeface="Montserrat"/>
                <a:cs typeface="Montserrat"/>
                <a:sym typeface="Montserrat"/>
              </a:rPr>
              <a:t>generación</a:t>
            </a:r>
            <a:r>
              <a:rPr lang="es" sz="1400">
                <a:latin typeface="Montserrat"/>
                <a:ea typeface="Montserrat"/>
                <a:cs typeface="Montserrat"/>
                <a:sym typeface="Montserrat"/>
              </a:rPr>
              <a:t> y </a:t>
            </a:r>
            <a:r>
              <a:rPr lang="es" sz="1400">
                <a:latin typeface="Montserrat"/>
                <a:ea typeface="Montserrat"/>
                <a:cs typeface="Montserrat"/>
                <a:sym typeface="Montserrat"/>
              </a:rPr>
              <a:t>evaluación</a:t>
            </a:r>
            <a:r>
              <a:rPr lang="es" sz="1400">
                <a:latin typeface="Montserrat"/>
                <a:ea typeface="Montserrat"/>
                <a:cs typeface="Montserrat"/>
                <a:sym typeface="Montserrat"/>
              </a:rPr>
              <a:t> de dichos modelos.</a:t>
            </a:r>
            <a:endParaRPr sz="1100">
              <a:solidFill>
                <a:srgbClr val="333333"/>
              </a:solidFill>
              <a:highlight>
                <a:srgbClr val="FCFCFC"/>
              </a:highlight>
              <a:latin typeface="Roboto"/>
              <a:ea typeface="Roboto"/>
              <a:cs typeface="Roboto"/>
              <a:sym typeface="Roboto"/>
            </a:endParaRPr>
          </a:p>
          <a:p>
            <a:pPr indent="0" lvl="0" marL="0" rtl="0" algn="l">
              <a:lnSpc>
                <a:spcPct val="115000"/>
              </a:lnSpc>
              <a:spcBef>
                <a:spcPts val="0"/>
              </a:spcBef>
              <a:spcAft>
                <a:spcPts val="0"/>
              </a:spcAft>
              <a:buSzPts val="1300"/>
              <a:buNone/>
            </a:pPr>
            <a:r>
              <a:t/>
            </a:r>
            <a:endParaRPr>
              <a:latin typeface="Montserrat"/>
              <a:ea typeface="Montserrat"/>
              <a:cs typeface="Montserrat"/>
              <a:sym typeface="Montserrat"/>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58"/>
          <p:cNvSpPr txBox="1"/>
          <p:nvPr>
            <p:ph type="title"/>
          </p:nvPr>
        </p:nvSpPr>
        <p:spPr>
          <a:xfrm>
            <a:off x="675755" y="596046"/>
            <a:ext cx="4496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sz="2800">
                <a:latin typeface="Montserrat"/>
                <a:ea typeface="Montserrat"/>
                <a:cs typeface="Montserrat"/>
                <a:sym typeface="Montserrat"/>
              </a:rPr>
              <a:t>Ejemplo práctico </a:t>
            </a:r>
            <a:endParaRPr sz="2800">
              <a:latin typeface="Montserrat"/>
              <a:ea typeface="Montserrat"/>
              <a:cs typeface="Montserrat"/>
              <a:sym typeface="Montserrat"/>
            </a:endParaRPr>
          </a:p>
        </p:txBody>
      </p:sp>
      <p:sp>
        <p:nvSpPr>
          <p:cNvPr id="439" name="Google Shape;439;p58"/>
          <p:cNvSpPr txBox="1"/>
          <p:nvPr>
            <p:ph idx="1" type="body"/>
          </p:nvPr>
        </p:nvSpPr>
        <p:spPr>
          <a:xfrm>
            <a:off x="487540" y="1353020"/>
            <a:ext cx="7646400" cy="19764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0"/>
              </a:spcBef>
              <a:spcAft>
                <a:spcPts val="0"/>
              </a:spcAft>
              <a:buClr>
                <a:schemeClr val="dk2"/>
              </a:buClr>
              <a:buSzPts val="2000"/>
              <a:buNone/>
            </a:pPr>
            <a:r>
              <a:rPr b="1" lang="es" sz="2000">
                <a:solidFill>
                  <a:schemeClr val="dk2"/>
                </a:solidFill>
                <a:latin typeface="Montserrat"/>
                <a:ea typeface="Montserrat"/>
                <a:cs typeface="Montserrat"/>
                <a:sym typeface="Montserrat"/>
              </a:rPr>
              <a:t>Entrenamiento de red neuronal aplicando </a:t>
            </a:r>
            <a:r>
              <a:rPr b="1" lang="es" sz="2000">
                <a:solidFill>
                  <a:schemeClr val="dk2"/>
                </a:solidFill>
                <a:latin typeface="Montserrat"/>
                <a:ea typeface="Montserrat"/>
                <a:cs typeface="Montserrat"/>
                <a:sym typeface="Montserrat"/>
              </a:rPr>
              <a:t>técnicas</a:t>
            </a:r>
            <a:r>
              <a:rPr b="1" lang="es" sz="2000">
                <a:solidFill>
                  <a:schemeClr val="dk2"/>
                </a:solidFill>
                <a:latin typeface="Montserrat"/>
                <a:ea typeface="Montserrat"/>
                <a:cs typeface="Montserrat"/>
                <a:sym typeface="Montserrat"/>
              </a:rPr>
              <a:t> de Data Augmentation</a:t>
            </a:r>
            <a:r>
              <a:rPr b="1" lang="es" sz="2000">
                <a:solidFill>
                  <a:schemeClr val="dk2"/>
                </a:solidFill>
                <a:latin typeface="Montserrat"/>
                <a:ea typeface="Montserrat"/>
                <a:cs typeface="Montserrat"/>
                <a:sym typeface="Montserrat"/>
              </a:rPr>
              <a:t>.</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Raleway"/>
              <a:ea typeface="Raleway"/>
              <a:cs typeface="Raleway"/>
              <a:sym typeface="Raleway"/>
            </a:endParaRPr>
          </a:p>
          <a:p>
            <a:pPr indent="0" lvl="0" marL="101600" rtl="0" algn="l">
              <a:lnSpc>
                <a:spcPct val="100000"/>
              </a:lnSpc>
              <a:spcBef>
                <a:spcPts val="0"/>
              </a:spcBef>
              <a:spcAft>
                <a:spcPts val="0"/>
              </a:spcAft>
              <a:buClr>
                <a:schemeClr val="dk2"/>
              </a:buClr>
              <a:buSzPts val="2000"/>
              <a:buNone/>
            </a:pPr>
            <a:r>
              <a:rPr b="1" lang="es" sz="2800" u="sng">
                <a:solidFill>
                  <a:schemeClr val="hlink"/>
                </a:solidFill>
                <a:latin typeface="Montserrat"/>
                <a:ea typeface="Montserrat"/>
                <a:cs typeface="Montserrat"/>
                <a:sym typeface="Montserrat"/>
                <a:hlinkClick r:id="rId3"/>
              </a:rPr>
              <a:t>Link a Colab</a:t>
            </a:r>
            <a:endParaRPr b="1" sz="2800">
              <a:solidFill>
                <a:srgbClr val="4A86E8"/>
              </a:solidFill>
              <a:latin typeface="Montserrat"/>
              <a:ea typeface="Montserrat"/>
              <a:cs typeface="Montserrat"/>
              <a:sym typeface="Montserrat"/>
            </a:endParaRPr>
          </a:p>
          <a:p>
            <a:pPr indent="0" lvl="0" marL="101600" rtl="0" algn="l">
              <a:lnSpc>
                <a:spcPct val="100000"/>
              </a:lnSpc>
              <a:spcBef>
                <a:spcPts val="0"/>
              </a:spcBef>
              <a:spcAft>
                <a:spcPts val="0"/>
              </a:spcAft>
              <a:buClr>
                <a:schemeClr val="dk2"/>
              </a:buClr>
              <a:buSzPts val="2000"/>
              <a:buNone/>
            </a:pPr>
            <a:r>
              <a:t/>
            </a:r>
            <a:endParaRPr b="1" sz="2000">
              <a:solidFill>
                <a:schemeClr val="dk2"/>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600"/>
              <a:buFont typeface="Arial"/>
              <a:buNone/>
            </a:pPr>
            <a:r>
              <a:rPr b="1" i="0" lang="es" sz="2600" u="none" cap="none" strike="noStrike">
                <a:solidFill>
                  <a:srgbClr val="1A1A1A"/>
                </a:solidFill>
                <a:latin typeface="Montserrat"/>
                <a:ea typeface="Montserrat"/>
                <a:cs typeface="Montserrat"/>
                <a:sym typeface="Montserrat"/>
              </a:rPr>
              <a:t>Bibliografía</a:t>
            </a:r>
            <a:endParaRPr b="1" i="0" sz="2600" u="none" cap="none" strike="noStrike">
              <a:solidFill>
                <a:srgbClr val="1A1A1A"/>
              </a:solidFill>
              <a:latin typeface="Montserrat"/>
              <a:ea typeface="Montserrat"/>
              <a:cs typeface="Montserrat"/>
              <a:sym typeface="Montserrat"/>
            </a:endParaRPr>
          </a:p>
        </p:txBody>
      </p:sp>
      <p:sp>
        <p:nvSpPr>
          <p:cNvPr id="110" name="Google Shape;110;p17"/>
          <p:cNvSpPr txBox="1"/>
          <p:nvPr/>
        </p:nvSpPr>
        <p:spPr>
          <a:xfrm>
            <a:off x="729450" y="2078875"/>
            <a:ext cx="8202900" cy="2261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Computer Vision: Algorithms and Applications, 2nd ed. : R. Szeliski. </a:t>
            </a:r>
            <a:r>
              <a:rPr b="0" i="0" lang="es" sz="1400" u="sng" cap="none" strike="noStrike">
                <a:solidFill>
                  <a:srgbClr val="1C3678"/>
                </a:solidFill>
                <a:latin typeface="Montserrat"/>
                <a:ea typeface="Montserrat"/>
                <a:cs typeface="Montserrat"/>
                <a:sym typeface="Montserrat"/>
                <a:hlinkClick r:id="rId3">
                  <a:extLst>
                    <a:ext uri="{A12FA001-AC4F-418D-AE19-62706E023703}">
                      <ahyp:hlinkClr val="tx"/>
                    </a:ext>
                  </a:extLst>
                </a:hlinkClick>
              </a:rPr>
              <a:t>Link</a:t>
            </a:r>
            <a:endParaRPr b="0" i="0" sz="1400" u="none" cap="none" strike="noStrike">
              <a:solidFill>
                <a:srgbClr val="595959"/>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Deep Learning: I. Goodfellow, J. Bengio, A. Courville. </a:t>
            </a:r>
            <a:r>
              <a:rPr b="0" i="0" lang="es" sz="1400" u="sng" cap="none" strike="noStrike">
                <a:solidFill>
                  <a:srgbClr val="1C3678"/>
                </a:solidFill>
                <a:latin typeface="Montserrat"/>
                <a:ea typeface="Montserrat"/>
                <a:cs typeface="Montserrat"/>
                <a:sym typeface="Montserrat"/>
                <a:hlinkClick r:id="rId4">
                  <a:extLst>
                    <a:ext uri="{A12FA001-AC4F-418D-AE19-62706E023703}">
                      <ahyp:hlinkClr val="tx"/>
                    </a:ext>
                  </a:extLst>
                </a:hlinkClick>
              </a:rPr>
              <a:t>Link</a:t>
            </a:r>
            <a:endParaRPr b="0" i="0" sz="1400" u="sng" cap="none" strike="noStrike">
              <a:solidFill>
                <a:srgbClr val="1C3678"/>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595959"/>
              </a:buClr>
              <a:buSzPts val="1400"/>
              <a:buFont typeface="Montserrat"/>
              <a:buChar char="●"/>
            </a:pPr>
            <a:r>
              <a:rPr b="0" i="0" lang="es" sz="1400" u="none" cap="none" strike="noStrike">
                <a:solidFill>
                  <a:srgbClr val="595959"/>
                </a:solidFill>
                <a:latin typeface="Montserrat"/>
                <a:ea typeface="Montserrat"/>
                <a:cs typeface="Montserrat"/>
                <a:sym typeface="Montserrat"/>
              </a:rPr>
              <a:t>Dive into Deep Learning: A. Zhang et al. </a:t>
            </a:r>
            <a:r>
              <a:rPr b="0" i="0" lang="es" sz="1400" u="sng" cap="none" strike="noStrike">
                <a:solidFill>
                  <a:srgbClr val="1C3678"/>
                </a:solidFill>
                <a:latin typeface="Montserrat"/>
                <a:ea typeface="Montserrat"/>
                <a:cs typeface="Montserrat"/>
                <a:sym typeface="Montserrat"/>
                <a:hlinkClick r:id="rId5">
                  <a:extLst>
                    <a:ext uri="{A12FA001-AC4F-418D-AE19-62706E023703}">
                      <ahyp:hlinkClr val="tx"/>
                    </a:ext>
                  </a:extLst>
                </a:hlinkClick>
              </a:rPr>
              <a:t>Link</a:t>
            </a:r>
            <a:r>
              <a:rPr b="0" i="0" lang="es" sz="1400" u="none" cap="none" strike="noStrike">
                <a:solidFill>
                  <a:srgbClr val="595959"/>
                </a:solidFill>
                <a:latin typeface="Montserrat"/>
                <a:ea typeface="Montserrat"/>
                <a:cs typeface="Montserrat"/>
                <a:sym typeface="Montserrat"/>
              </a:rPr>
              <a:t> </a:t>
            </a:r>
            <a:endParaRPr b="0" i="0" sz="1400" u="none" cap="none" strike="noStrike">
              <a:solidFill>
                <a:srgbClr val="595959"/>
              </a:solidFill>
              <a:latin typeface="Montserrat"/>
              <a:ea typeface="Montserrat"/>
              <a:cs typeface="Montserrat"/>
              <a:sym typeface="Montserrat"/>
            </a:endParaRPr>
          </a:p>
          <a:p>
            <a:pPr indent="-311150" lvl="0" marL="457200" marR="0" rtl="0" algn="l">
              <a:lnSpc>
                <a:spcPct val="115000"/>
              </a:lnSpc>
              <a:spcBef>
                <a:spcPts val="0"/>
              </a:spcBef>
              <a:spcAft>
                <a:spcPts val="0"/>
              </a:spcAft>
              <a:buClr>
                <a:srgbClr val="595959"/>
              </a:buClr>
              <a:buSzPts val="1300"/>
              <a:buFont typeface="Montserrat"/>
              <a:buChar char="●"/>
            </a:pPr>
            <a:r>
              <a:rPr b="0" i="0" lang="es" sz="1400" u="none" cap="none" strike="noStrike">
                <a:solidFill>
                  <a:srgbClr val="595959"/>
                </a:solidFill>
                <a:latin typeface="Montserrat"/>
                <a:ea typeface="Montserrat"/>
                <a:cs typeface="Montserrat"/>
                <a:sym typeface="Montserrat"/>
              </a:rPr>
              <a:t>Papers</a:t>
            </a:r>
            <a:endParaRPr b="0" i="0" sz="1400" u="none" cap="none" strike="noStrike">
              <a:solidFill>
                <a:srgbClr val="595959"/>
              </a:solidFill>
              <a:latin typeface="Montserrat"/>
              <a:ea typeface="Montserrat"/>
              <a:cs typeface="Montserrat"/>
              <a:sym typeface="Montserrat"/>
            </a:endParaRPr>
          </a:p>
          <a:p>
            <a:pPr indent="0" lvl="0" marL="0" marR="0" rtl="0" algn="l">
              <a:lnSpc>
                <a:spcPct val="115000"/>
              </a:lnSpc>
              <a:spcBef>
                <a:spcPts val="1600"/>
              </a:spcBef>
              <a:spcAft>
                <a:spcPts val="1600"/>
              </a:spcAft>
              <a:buClr>
                <a:srgbClr val="000000"/>
              </a:buClr>
              <a:buSzPts val="1400"/>
              <a:buFont typeface="Arial"/>
              <a:buNone/>
            </a:pPr>
            <a:r>
              <a:rPr b="0" i="0" lang="es" sz="1400" u="none" cap="none" strike="noStrike">
                <a:solidFill>
                  <a:srgbClr val="595959"/>
                </a:solidFill>
                <a:latin typeface="Montserrat"/>
                <a:ea typeface="Montserrat"/>
                <a:cs typeface="Montserrat"/>
                <a:sym typeface="Montserrat"/>
              </a:rPr>
              <a:t>Para profundizar, no es necesaria para las clases.</a:t>
            </a:r>
            <a:endParaRPr b="0" i="0" sz="1400" u="none" cap="none" strike="noStrike">
              <a:solidFill>
                <a:srgbClr val="595959"/>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727650" y="6045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Primera clase</a:t>
            </a:r>
            <a:endParaRPr>
              <a:latin typeface="Montserrat"/>
              <a:ea typeface="Montserrat"/>
              <a:cs typeface="Montserrat"/>
              <a:sym typeface="Montserrat"/>
            </a:endParaRPr>
          </a:p>
          <a:p>
            <a:pPr indent="0" lvl="0" marL="0" rtl="0" algn="l">
              <a:lnSpc>
                <a:spcPct val="100000"/>
              </a:lnSpc>
              <a:spcBef>
                <a:spcPts val="0"/>
              </a:spcBef>
              <a:spcAft>
                <a:spcPts val="0"/>
              </a:spcAft>
              <a:buSzPts val="2600"/>
              <a:buNone/>
            </a:pPr>
            <a:r>
              <a:t/>
            </a:r>
            <a:endParaRPr/>
          </a:p>
        </p:txBody>
      </p:sp>
      <p:sp>
        <p:nvSpPr>
          <p:cNvPr id="116" name="Google Shape;116;p18"/>
          <p:cNvSpPr txBox="1"/>
          <p:nvPr>
            <p:ph idx="1" type="body"/>
          </p:nvPr>
        </p:nvSpPr>
        <p:spPr>
          <a:xfrm>
            <a:off x="727650" y="1263675"/>
            <a:ext cx="7688700" cy="3693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Tareas básicas en visión por computadora resueltas mediante redes neuronales: </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 de imágenes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Detección de objetos</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Segmentación</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Otras: Transferencia de estilo, generación de imágenes, etc.</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Clasificación</a:t>
            </a:r>
            <a:r>
              <a:rPr lang="es" sz="1400">
                <a:latin typeface="Montserrat"/>
                <a:ea typeface="Montserrat"/>
                <a:cs typeface="Montserrat"/>
                <a:sym typeface="Montserrat"/>
              </a:rPr>
              <a:t>:</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AlexNet</a:t>
            </a:r>
            <a:endParaRPr sz="1400">
              <a:latin typeface="Montserrat"/>
              <a:ea typeface="Montserrat"/>
              <a:cs typeface="Montserrat"/>
              <a:sym typeface="Montserrat"/>
            </a:endParaRPr>
          </a:p>
          <a:p>
            <a:pPr indent="-317500" lvl="1" marL="9144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VGGNet</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Data Augmentation</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s" sz="1400">
                <a:latin typeface="Montserrat"/>
                <a:ea typeface="Montserrat"/>
                <a:cs typeface="Montserrat"/>
                <a:sym typeface="Montserrat"/>
              </a:rPr>
              <a:t>Implementación</a:t>
            </a:r>
            <a:r>
              <a:rPr lang="es" sz="1400">
                <a:latin typeface="Montserrat"/>
                <a:ea typeface="Montserrat"/>
                <a:cs typeface="Montserrat"/>
                <a:sym typeface="Montserrat"/>
              </a:rPr>
              <a:t> en Pytorch.</a:t>
            </a:r>
            <a:endParaRPr sz="14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727650" y="5948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Clasificación (Image Classification)</a:t>
            </a:r>
            <a:endParaRPr>
              <a:latin typeface="Montserrat"/>
              <a:ea typeface="Montserrat"/>
              <a:cs typeface="Montserrat"/>
              <a:sym typeface="Montserrat"/>
            </a:endParaRPr>
          </a:p>
        </p:txBody>
      </p:sp>
      <p:sp>
        <p:nvSpPr>
          <p:cNvPr id="122" name="Google Shape;122;p19"/>
          <p:cNvSpPr txBox="1"/>
          <p:nvPr>
            <p:ph idx="1" type="body"/>
          </p:nvPr>
        </p:nvSpPr>
        <p:spPr>
          <a:xfrm>
            <a:off x="467225" y="1286550"/>
            <a:ext cx="8347500" cy="99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tipo de problemas se trata de asociar una imagen dada a una o varias clases de un conjunto predefinido de las mismas. La salida del modelo será entonces, la clase predicha.</a:t>
            </a:r>
            <a:endParaRPr sz="1200">
              <a:latin typeface="Montserrat"/>
              <a:ea typeface="Montserrat"/>
              <a:cs typeface="Montserrat"/>
              <a:sym typeface="Montserrat"/>
            </a:endParaRPr>
          </a:p>
        </p:txBody>
      </p:sp>
      <p:grpSp>
        <p:nvGrpSpPr>
          <p:cNvPr id="123" name="Google Shape;123;p19"/>
          <p:cNvGrpSpPr/>
          <p:nvPr/>
        </p:nvGrpSpPr>
        <p:grpSpPr>
          <a:xfrm>
            <a:off x="660788" y="1934545"/>
            <a:ext cx="7822424" cy="2453955"/>
            <a:chOff x="467226" y="2211870"/>
            <a:chExt cx="7822424" cy="2453955"/>
          </a:xfrm>
        </p:grpSpPr>
        <p:pic>
          <p:nvPicPr>
            <p:cNvPr id="124" name="Google Shape;124;p19"/>
            <p:cNvPicPr preferRelativeResize="0"/>
            <p:nvPr/>
          </p:nvPicPr>
          <p:blipFill rotWithShape="1">
            <a:blip r:embed="rId3">
              <a:alphaModFix/>
            </a:blip>
            <a:srcRect b="0" l="0" r="0" t="0"/>
            <a:stretch/>
          </p:blipFill>
          <p:spPr>
            <a:xfrm flipH="1">
              <a:off x="467226" y="3467800"/>
              <a:ext cx="1198025" cy="1198025"/>
            </a:xfrm>
            <a:prstGeom prst="rect">
              <a:avLst/>
            </a:prstGeom>
            <a:noFill/>
            <a:ln>
              <a:noFill/>
            </a:ln>
          </p:spPr>
        </p:pic>
        <p:pic>
          <p:nvPicPr>
            <p:cNvPr id="125" name="Google Shape;125;p19"/>
            <p:cNvPicPr preferRelativeResize="0"/>
            <p:nvPr/>
          </p:nvPicPr>
          <p:blipFill rotWithShape="1">
            <a:blip r:embed="rId4">
              <a:alphaModFix/>
            </a:blip>
            <a:srcRect b="0" l="0" r="0" t="0"/>
            <a:stretch/>
          </p:blipFill>
          <p:spPr>
            <a:xfrm>
              <a:off x="647825" y="2211875"/>
              <a:ext cx="836824" cy="1198025"/>
            </a:xfrm>
            <a:prstGeom prst="rect">
              <a:avLst/>
            </a:prstGeom>
            <a:noFill/>
            <a:ln>
              <a:noFill/>
            </a:ln>
          </p:spPr>
        </p:pic>
        <p:pic>
          <p:nvPicPr>
            <p:cNvPr id="126" name="Google Shape;126;p19"/>
            <p:cNvPicPr preferRelativeResize="0"/>
            <p:nvPr/>
          </p:nvPicPr>
          <p:blipFill rotWithShape="1">
            <a:blip r:embed="rId5">
              <a:alphaModFix/>
            </a:blip>
            <a:srcRect b="0" l="0" r="0" t="0"/>
            <a:stretch/>
          </p:blipFill>
          <p:spPr>
            <a:xfrm>
              <a:off x="2054575" y="2211870"/>
              <a:ext cx="4885051" cy="2362800"/>
            </a:xfrm>
            <a:prstGeom prst="rect">
              <a:avLst/>
            </a:prstGeom>
            <a:noFill/>
            <a:ln>
              <a:noFill/>
            </a:ln>
          </p:spPr>
        </p:pic>
        <p:cxnSp>
          <p:nvCxnSpPr>
            <p:cNvPr id="127" name="Google Shape;127;p19"/>
            <p:cNvCxnSpPr/>
            <p:nvPr/>
          </p:nvCxnSpPr>
          <p:spPr>
            <a:xfrm>
              <a:off x="1651375" y="3001170"/>
              <a:ext cx="405300" cy="154500"/>
            </a:xfrm>
            <a:prstGeom prst="straightConnector1">
              <a:avLst/>
            </a:prstGeom>
            <a:noFill/>
            <a:ln cap="flat" cmpd="sng" w="9525">
              <a:solidFill>
                <a:schemeClr val="dk2"/>
              </a:solidFill>
              <a:prstDash val="solid"/>
              <a:round/>
              <a:headEnd len="sm" w="sm" type="none"/>
              <a:tailEnd len="med" w="med" type="triangle"/>
            </a:ln>
          </p:spPr>
        </p:cxnSp>
        <p:cxnSp>
          <p:nvCxnSpPr>
            <p:cNvPr id="128" name="Google Shape;128;p19"/>
            <p:cNvCxnSpPr/>
            <p:nvPr/>
          </p:nvCxnSpPr>
          <p:spPr>
            <a:xfrm>
              <a:off x="6856925" y="3268325"/>
              <a:ext cx="569400" cy="0"/>
            </a:xfrm>
            <a:prstGeom prst="straightConnector1">
              <a:avLst/>
            </a:prstGeom>
            <a:noFill/>
            <a:ln cap="flat" cmpd="sng" w="9525">
              <a:solidFill>
                <a:schemeClr val="dk2"/>
              </a:solidFill>
              <a:prstDash val="solid"/>
              <a:round/>
              <a:headEnd len="sm" w="sm" type="none"/>
              <a:tailEnd len="med" w="med" type="triangle"/>
            </a:ln>
          </p:spPr>
        </p:cxnSp>
        <p:sp>
          <p:nvSpPr>
            <p:cNvPr id="129" name="Google Shape;129;p19"/>
            <p:cNvSpPr txBox="1"/>
            <p:nvPr/>
          </p:nvSpPr>
          <p:spPr>
            <a:xfrm>
              <a:off x="7569950" y="3155675"/>
              <a:ext cx="719700" cy="225300"/>
            </a:xfrm>
            <a:prstGeom prst="rect">
              <a:avLst/>
            </a:prstGeom>
            <a:noFill/>
            <a:ln>
              <a:noFill/>
            </a:ln>
          </p:spPr>
          <p:txBody>
            <a:bodyPr anchorCtr="0" anchor="t" bIns="91425" lIns="91425" spcFirstLastPara="1" rIns="91425"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Lato"/>
                  <a:ea typeface="Lato"/>
                  <a:cs typeface="Lato"/>
                  <a:sym typeface="Lato"/>
                </a:rPr>
                <a:t>pájaro</a:t>
              </a:r>
              <a:endParaRPr b="0" i="0" sz="1400" u="none" cap="none" strike="noStrike">
                <a:solidFill>
                  <a:srgbClr val="000000"/>
                </a:solidFill>
                <a:latin typeface="Lato"/>
                <a:ea typeface="Lato"/>
                <a:cs typeface="Lato"/>
                <a:sym typeface="Lato"/>
              </a:endParaRPr>
            </a:p>
          </p:txBody>
        </p:sp>
      </p:grpSp>
      <p:sp>
        <p:nvSpPr>
          <p:cNvPr id="130" name="Google Shape;130;p19"/>
          <p:cNvSpPr txBox="1"/>
          <p:nvPr>
            <p:ph idx="1" type="body"/>
          </p:nvPr>
        </p:nvSpPr>
        <p:spPr>
          <a:xfrm>
            <a:off x="595000" y="4388500"/>
            <a:ext cx="8193300" cy="3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s">
                <a:latin typeface="Montserrat"/>
                <a:ea typeface="Montserrat"/>
                <a:cs typeface="Montserrat"/>
                <a:sym typeface="Montserrat"/>
              </a:rPr>
              <a:t>Datasets clásicos: </a:t>
            </a:r>
            <a:r>
              <a:rPr lang="es" u="sng">
                <a:solidFill>
                  <a:schemeClr val="hlink"/>
                </a:solidFill>
                <a:latin typeface="Montserrat"/>
                <a:ea typeface="Montserrat"/>
                <a:cs typeface="Montserrat"/>
                <a:sym typeface="Montserrat"/>
                <a:hlinkClick r:id="rId6"/>
              </a:rPr>
              <a:t>MNIST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7"/>
              </a:rPr>
              <a:t>Fashion-M NIST</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8"/>
              </a:rPr>
              <a:t>CIFAR-10</a:t>
            </a:r>
            <a:r>
              <a:rPr lang="es">
                <a:latin typeface="Montserrat"/>
                <a:ea typeface="Montserrat"/>
                <a:cs typeface="Montserrat"/>
                <a:sym typeface="Montserrat"/>
              </a:rPr>
              <a:t>, </a:t>
            </a:r>
            <a:r>
              <a:rPr lang="es" u="sng">
                <a:solidFill>
                  <a:schemeClr val="hlink"/>
                </a:solidFill>
                <a:latin typeface="Montserrat"/>
                <a:ea typeface="Montserrat"/>
                <a:cs typeface="Montserrat"/>
                <a:sym typeface="Montserrat"/>
                <a:hlinkClick r:id="rId9"/>
              </a:rPr>
              <a:t>ImageNet</a:t>
            </a:r>
            <a:r>
              <a:rPr lang="es">
                <a:latin typeface="Montserrat"/>
                <a:ea typeface="Montserrat"/>
                <a:cs typeface="Montserrat"/>
                <a:sym typeface="Montserrat"/>
              </a:rPr>
              <a:t>, etc.</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442375" y="604550"/>
            <a:ext cx="79740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Localización de objetos (Object localization)</a:t>
            </a:r>
            <a:endParaRPr>
              <a:latin typeface="Montserrat"/>
              <a:ea typeface="Montserrat"/>
              <a:cs typeface="Montserrat"/>
              <a:sym typeface="Montserrat"/>
            </a:endParaRPr>
          </a:p>
        </p:txBody>
      </p:sp>
      <p:sp>
        <p:nvSpPr>
          <p:cNvPr id="136" name="Google Shape;136;p20"/>
          <p:cNvSpPr txBox="1"/>
          <p:nvPr>
            <p:ph idx="1" type="body"/>
          </p:nvPr>
        </p:nvSpPr>
        <p:spPr>
          <a:xfrm>
            <a:off x="442375" y="1212600"/>
            <a:ext cx="8378700" cy="77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En este caso, el objetivo es encontrar la posición en la que se encuentra un objeto de interés, pudiendo haber más de uno de ellos a la vez en la misma imagen. La salida son las “bounding boxes” o recuadros asociados a cada objeto encontrado en la imágen.</a:t>
            </a:r>
            <a:endParaRPr sz="1200">
              <a:latin typeface="Montserrat"/>
              <a:ea typeface="Montserrat"/>
              <a:cs typeface="Montserrat"/>
              <a:sym typeface="Montserrat"/>
            </a:endParaRPr>
          </a:p>
        </p:txBody>
      </p:sp>
      <p:pic>
        <p:nvPicPr>
          <p:cNvPr id="137" name="Google Shape;137;p20"/>
          <p:cNvPicPr preferRelativeResize="0"/>
          <p:nvPr/>
        </p:nvPicPr>
        <p:blipFill rotWithShape="1">
          <a:blip r:embed="rId3">
            <a:alphaModFix/>
          </a:blip>
          <a:srcRect b="0" l="0" r="0" t="0"/>
          <a:stretch/>
        </p:blipFill>
        <p:spPr>
          <a:xfrm>
            <a:off x="930250" y="2206400"/>
            <a:ext cx="3335100" cy="2263125"/>
          </a:xfrm>
          <a:prstGeom prst="rect">
            <a:avLst/>
          </a:prstGeom>
          <a:noFill/>
          <a:ln>
            <a:noFill/>
          </a:ln>
        </p:spPr>
      </p:pic>
      <p:pic>
        <p:nvPicPr>
          <p:cNvPr id="138" name="Google Shape;138;p20"/>
          <p:cNvPicPr preferRelativeResize="0"/>
          <p:nvPr/>
        </p:nvPicPr>
        <p:blipFill rotWithShape="1">
          <a:blip r:embed="rId4">
            <a:alphaModFix/>
          </a:blip>
          <a:srcRect b="0" l="0" r="0" t="0"/>
          <a:stretch/>
        </p:blipFill>
        <p:spPr>
          <a:xfrm>
            <a:off x="4998425" y="2189537"/>
            <a:ext cx="3059295" cy="2296851"/>
          </a:xfrm>
          <a:prstGeom prst="rect">
            <a:avLst/>
          </a:prstGeom>
          <a:noFill/>
          <a:ln>
            <a:noFill/>
          </a:ln>
        </p:spPr>
      </p:pic>
      <p:sp>
        <p:nvSpPr>
          <p:cNvPr id="139" name="Google Shape;139;p20"/>
          <p:cNvSpPr txBox="1"/>
          <p:nvPr>
            <p:ph idx="1" type="body"/>
          </p:nvPr>
        </p:nvSpPr>
        <p:spPr>
          <a:xfrm>
            <a:off x="632950" y="4520700"/>
            <a:ext cx="7688700" cy="45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a:latin typeface="Montserrat"/>
                <a:ea typeface="Montserrat"/>
                <a:cs typeface="Montserrat"/>
                <a:sym typeface="Montserrat"/>
              </a:rPr>
              <a:t>Dataset: Imagenet, </a:t>
            </a:r>
            <a:r>
              <a:rPr lang="es" u="sng">
                <a:solidFill>
                  <a:schemeClr val="hlink"/>
                </a:solidFill>
                <a:latin typeface="Montserrat"/>
                <a:ea typeface="Montserrat"/>
                <a:cs typeface="Montserrat"/>
                <a:sym typeface="Montserrat"/>
                <a:hlinkClick r:id="rId5"/>
              </a:rPr>
              <a:t>Open Images</a:t>
            </a:r>
            <a:r>
              <a:rPr lang="es">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727650" y="5852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s">
                <a:latin typeface="Montserrat"/>
                <a:ea typeface="Montserrat"/>
                <a:cs typeface="Montserrat"/>
                <a:sym typeface="Montserrat"/>
              </a:rPr>
              <a:t>Detección de objetos (Object detection)</a:t>
            </a:r>
            <a:endParaRPr>
              <a:latin typeface="Montserrat"/>
              <a:ea typeface="Montserrat"/>
              <a:cs typeface="Montserrat"/>
              <a:sym typeface="Montserrat"/>
            </a:endParaRPr>
          </a:p>
        </p:txBody>
      </p:sp>
      <p:sp>
        <p:nvSpPr>
          <p:cNvPr id="145" name="Google Shape;145;p21"/>
          <p:cNvSpPr txBox="1"/>
          <p:nvPr>
            <p:ph idx="1" type="body"/>
          </p:nvPr>
        </p:nvSpPr>
        <p:spPr>
          <a:xfrm>
            <a:off x="216950" y="4730725"/>
            <a:ext cx="76887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200">
                <a:latin typeface="Montserrat"/>
                <a:ea typeface="Montserrat"/>
                <a:cs typeface="Montserrat"/>
                <a:sym typeface="Montserrat"/>
              </a:rPr>
              <a:t>Datasets: </a:t>
            </a:r>
            <a:r>
              <a:rPr lang="es" sz="1200" u="sng">
                <a:solidFill>
                  <a:schemeClr val="hlink"/>
                </a:solidFill>
                <a:latin typeface="Montserrat"/>
                <a:ea typeface="Montserrat"/>
                <a:cs typeface="Montserrat"/>
                <a:sym typeface="Montserrat"/>
                <a:hlinkClick r:id="rId3"/>
              </a:rPr>
              <a:t>COCO</a:t>
            </a:r>
            <a:r>
              <a:rPr lang="es" sz="1200">
                <a:latin typeface="Montserrat"/>
                <a:ea typeface="Montserrat"/>
                <a:cs typeface="Montserrat"/>
                <a:sym typeface="Montserrat"/>
              </a:rPr>
              <a:t>, </a:t>
            </a:r>
            <a:r>
              <a:rPr lang="es" sz="1200" u="sng">
                <a:solidFill>
                  <a:schemeClr val="hlink"/>
                </a:solidFill>
                <a:latin typeface="Montserrat"/>
                <a:ea typeface="Montserrat"/>
                <a:cs typeface="Montserrat"/>
                <a:sym typeface="Montserrat"/>
                <a:hlinkClick r:id="rId4"/>
              </a:rPr>
              <a:t>Pascal VOC</a:t>
            </a:r>
            <a:r>
              <a:rPr lang="es" sz="1200">
                <a:latin typeface="Montserrat"/>
                <a:ea typeface="Montserrat"/>
                <a:cs typeface="Montserrat"/>
                <a:sym typeface="Montserrat"/>
              </a:rPr>
              <a:t>, Imagenet, Open Images, etc</a:t>
            </a:r>
            <a:endParaRPr b="1" sz="1200">
              <a:latin typeface="Montserrat"/>
              <a:ea typeface="Montserrat"/>
              <a:cs typeface="Montserrat"/>
              <a:sym typeface="Montserrat"/>
            </a:endParaRPr>
          </a:p>
          <a:p>
            <a:pPr indent="0" lvl="0" marL="457200" rtl="0" algn="l">
              <a:lnSpc>
                <a:spcPct val="115000"/>
              </a:lnSpc>
              <a:spcBef>
                <a:spcPts val="1600"/>
              </a:spcBef>
              <a:spcAft>
                <a:spcPts val="1600"/>
              </a:spcAft>
              <a:buSzPts val="1300"/>
              <a:buNone/>
            </a:pPr>
            <a:r>
              <a:t/>
            </a:r>
            <a:endParaRPr sz="1200">
              <a:solidFill>
                <a:srgbClr val="212529"/>
              </a:solidFill>
              <a:highlight>
                <a:srgbClr val="FFFFFF"/>
              </a:highlight>
              <a:latin typeface="Nunito"/>
              <a:ea typeface="Nunito"/>
              <a:cs typeface="Nunito"/>
              <a:sym typeface="Nunito"/>
            </a:endParaRPr>
          </a:p>
        </p:txBody>
      </p:sp>
      <p:sp>
        <p:nvSpPr>
          <p:cNvPr id="146" name="Google Shape;146;p21"/>
          <p:cNvSpPr txBox="1"/>
          <p:nvPr/>
        </p:nvSpPr>
        <p:spPr>
          <a:xfrm>
            <a:off x="410375" y="1200875"/>
            <a:ext cx="8609100" cy="794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s" sz="1200" u="none" cap="none" strike="noStrike">
                <a:solidFill>
                  <a:schemeClr val="accent1"/>
                </a:solidFill>
                <a:latin typeface="Montserrat"/>
                <a:ea typeface="Montserrat"/>
                <a:cs typeface="Montserrat"/>
                <a:sym typeface="Montserrat"/>
              </a:rPr>
              <a:t>Es una combinación de las dos anteriores. Existen métodos de dos etapas (R-CNN, Fast R-CNN, Faster R-CNN), que tienen mejor precisión, y métodos de una etapa (YOLO, SSD, RetinaNet) que tienen mejor velocidad de inferencia.</a:t>
            </a:r>
            <a:endParaRPr b="0" i="0" sz="1400" u="none" cap="none" strike="noStrike">
              <a:solidFill>
                <a:srgbClr val="000000"/>
              </a:solidFill>
              <a:latin typeface="Lato"/>
              <a:ea typeface="Lato"/>
              <a:cs typeface="Lato"/>
              <a:sym typeface="Lato"/>
            </a:endParaRPr>
          </a:p>
        </p:txBody>
      </p:sp>
      <p:pic>
        <p:nvPicPr>
          <p:cNvPr id="147" name="Google Shape;147;p21"/>
          <p:cNvPicPr preferRelativeResize="0"/>
          <p:nvPr/>
        </p:nvPicPr>
        <p:blipFill rotWithShape="1">
          <a:blip r:embed="rId5">
            <a:alphaModFix/>
          </a:blip>
          <a:srcRect b="0" l="0" r="0" t="0"/>
          <a:stretch/>
        </p:blipFill>
        <p:spPr>
          <a:xfrm>
            <a:off x="2003076" y="1932750"/>
            <a:ext cx="5423699" cy="2643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